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56" r:id="rId5"/>
    <p:sldId id="279" r:id="rId6"/>
    <p:sldId id="257" r:id="rId7"/>
    <p:sldId id="264" r:id="rId8"/>
    <p:sldId id="263" r:id="rId9"/>
    <p:sldId id="258" r:id="rId10"/>
    <p:sldId id="259" r:id="rId11"/>
    <p:sldId id="262" r:id="rId12"/>
    <p:sldId id="265" r:id="rId13"/>
    <p:sldId id="266" r:id="rId14"/>
    <p:sldId id="267" r:id="rId15"/>
    <p:sldId id="268" r:id="rId16"/>
    <p:sldId id="269" r:id="rId17"/>
    <p:sldId id="274" r:id="rId18"/>
    <p:sldId id="275" r:id="rId19"/>
    <p:sldId id="277" r:id="rId20"/>
    <p:sldId id="278" r:id="rId21"/>
    <p:sldId id="272" r:id="rId22"/>
    <p:sldId id="273" r:id="rId23"/>
    <p:sldId id="276" r:id="rId24"/>
    <p:sldId id="28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C72"/>
    <a:srgbClr val="0C596D"/>
    <a:srgbClr val="01C6FD"/>
    <a:srgbClr val="79AE02"/>
    <a:srgbClr val="067F9C"/>
    <a:srgbClr val="014E52"/>
    <a:srgbClr val="03556D"/>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7" autoAdjust="0"/>
    <p:restoredTop sz="94660"/>
  </p:normalViewPr>
  <p:slideViewPr>
    <p:cSldViewPr snapToGrid="0">
      <p:cViewPr varScale="1">
        <p:scale>
          <a:sx n="58" d="100"/>
          <a:sy n="58" d="100"/>
        </p:scale>
        <p:origin x="96" y="654"/>
      </p:cViewPr>
      <p:guideLst/>
    </p:cSldViewPr>
  </p:slideViewPr>
  <p:notesTextViewPr>
    <p:cViewPr>
      <p:scale>
        <a:sx n="3" d="2"/>
        <a:sy n="3" d="2"/>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34C92B-6A45-864A-B429-22A9039765DA}" type="datetimeFigureOut">
              <a:rPr lang="en-US" smtClean="0"/>
              <a:t>7/31/2020</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265FE6-BEE9-465E-9202-2D200EDE749C}" type="datetimeFigureOut">
              <a:rPr lang="en-US" noProof="0" smtClean="0"/>
              <a:t>7/31/2020</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0" y="0"/>
            <a:ext cx="12192000" cy="453295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424732"/>
          </a:xfrm>
        </p:spPr>
        <p:txBody>
          <a:bodyPr vert="horz" lIns="91440" tIns="45720" rIns="91440" bIns="45720" rtlCol="0">
            <a:spAutoFit/>
          </a:bodyPr>
          <a:lstStyle>
            <a:lvl1pPr marL="0" indent="0">
              <a:buNone/>
              <a:defRPr lang="en-GB" sz="2400" dirty="0">
                <a:solidFill>
                  <a:schemeClr val="accent2">
                    <a:lumMod val="50000"/>
                  </a:schemeClr>
                </a:solidFill>
                <a:latin typeface="+mn-lt"/>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4E3A061D-226F-4A4D-9E4A-242A21D5DE81}"/>
              </a:ext>
            </a:extLst>
          </p:cNvPr>
          <p:cNvSpPr/>
          <p:nvPr userDrawn="1"/>
        </p:nvSpPr>
        <p:spPr>
          <a:xfrm>
            <a:off x="11360016" y="6369050"/>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7" name="Picture 6">
            <a:extLst>
              <a:ext uri="{FF2B5EF4-FFF2-40B4-BE49-F238E27FC236}">
                <a16:creationId xmlns:a16="http://schemas.microsoft.com/office/drawing/2014/main" id="{0BD1E475-62FF-EF4E-B423-40681AD87EA1}"/>
              </a:ext>
            </a:extLst>
          </p:cNvPr>
          <p:cNvPicPr>
            <a:picLocks noChangeAspect="1"/>
          </p:cNvPicPr>
          <p:nvPr userDrawn="1"/>
        </p:nvPicPr>
        <p:blipFill>
          <a:blip r:embed="rId3"/>
          <a:stretch>
            <a:fillRect/>
          </a:stretch>
        </p:blipFill>
        <p:spPr>
          <a:xfrm>
            <a:off x="9941560" y="446278"/>
            <a:ext cx="1698752" cy="382915"/>
          </a:xfrm>
          <a:prstGeom prst="rect">
            <a:avLst/>
          </a:prstGeom>
        </p:spPr>
      </p:pic>
    </p:spTree>
    <p:extLst>
      <p:ext uri="{BB962C8B-B14F-4D97-AF65-F5344CB8AC3E}">
        <p14:creationId xmlns:p14="http://schemas.microsoft.com/office/powerpoint/2010/main" val="358224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2000" b="1">
                <a:solidFill>
                  <a:schemeClr val="accent3"/>
                </a:solidFill>
                <a:latin typeface="+mn-lt"/>
              </a:defRPr>
            </a:lvl1pPr>
          </a:lstStyle>
          <a:p>
            <a:pPr lvl="0"/>
            <a:r>
              <a:rPr lang="en-US" noProof="0" dirty="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2000" b="1">
                <a:solidFill>
                  <a:schemeClr val="accent6"/>
                </a:solidFill>
                <a:latin typeface="+mn-lt"/>
              </a:defRPr>
            </a:lvl1pPr>
          </a:lstStyle>
          <a:p>
            <a:pPr lvl="0"/>
            <a:r>
              <a:rPr lang="en-US" noProof="0" dirty="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2000" b="1">
                <a:solidFill>
                  <a:schemeClr val="tx1">
                    <a:lumMod val="75000"/>
                    <a:lumOff val="25000"/>
                  </a:schemeClr>
                </a:solidFill>
                <a:latin typeface="+mn-lt"/>
              </a:defRPr>
            </a:lvl1pPr>
          </a:lstStyle>
          <a:p>
            <a:pPr lvl="0"/>
            <a:r>
              <a:rPr lang="en-US" noProof="0" dirty="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2000" b="1">
                <a:solidFill>
                  <a:schemeClr val="tx1">
                    <a:lumMod val="75000"/>
                    <a:lumOff val="25000"/>
                  </a:schemeClr>
                </a:solidFill>
                <a:latin typeface="+mn-lt"/>
              </a:defRPr>
            </a:lvl1pPr>
          </a:lstStyle>
          <a:p>
            <a:pPr lvl="0"/>
            <a:r>
              <a:rPr lang="en-US" noProof="0" dirty="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
        <p:nvSpPr>
          <p:cNvPr id="8" name="Rectangle 7">
            <a:extLst>
              <a:ext uri="{FF2B5EF4-FFF2-40B4-BE49-F238E27FC236}">
                <a16:creationId xmlns:a16="http://schemas.microsoft.com/office/drawing/2014/main" id="{F5E65BC7-CD15-6546-8372-C0B7721332F6}"/>
              </a:ext>
            </a:extLst>
          </p:cNvPr>
          <p:cNvSpPr/>
          <p:nvPr userDrawn="1"/>
        </p:nvSpPr>
        <p:spPr>
          <a:xfrm>
            <a:off x="11360016" y="6369050"/>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11" name="Picture 10" descr="A drawing of a person&#10;&#10;Description automatically generated">
            <a:extLst>
              <a:ext uri="{FF2B5EF4-FFF2-40B4-BE49-F238E27FC236}">
                <a16:creationId xmlns:a16="http://schemas.microsoft.com/office/drawing/2014/main" id="{95D63D64-631D-474B-9CAB-D92F5FDDC0CF}"/>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144025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2400" b="1">
                <a:solidFill>
                  <a:schemeClr val="accent3"/>
                </a:solidFill>
                <a:latin typeface="+mn-lt"/>
              </a:defRPr>
            </a:lvl1pPr>
          </a:lstStyle>
          <a:p>
            <a:pPr lvl="0"/>
            <a:r>
              <a:rPr lang="en-US" noProof="0" dirty="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2000" b="1">
                <a:solidFill>
                  <a:schemeClr val="tx1">
                    <a:lumMod val="75000"/>
                    <a:lumOff val="25000"/>
                  </a:schemeClr>
                </a:solidFill>
                <a:latin typeface="+mn-lt"/>
              </a:defRPr>
            </a:lvl1pPr>
          </a:lstStyle>
          <a:p>
            <a:pPr lvl="0"/>
            <a:r>
              <a:rPr lang="en-US" noProof="0" dirty="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rgbClr val="0C596D"/>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400"/>
            </a:lvl1pPr>
            <a:lvl2pPr>
              <a:defRPr sz="2000"/>
            </a:lvl2pPr>
            <a:lvl3pPr>
              <a:defRPr sz="1800"/>
            </a:lvl3pPr>
            <a:lvl4pPr>
              <a:defRPr sz="1400"/>
            </a:lvl4pPr>
            <a:lvl5pPr>
              <a:defRPr sz="14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400"/>
            </a:lvl1pPr>
            <a:lvl2pPr>
              <a:defRPr sz="2000"/>
            </a:lvl2pPr>
            <a:lvl3pPr>
              <a:defRPr sz="1800"/>
            </a:lvl3pPr>
            <a:lvl4pPr>
              <a:defRPr sz="1400"/>
            </a:lvl4pPr>
            <a:lvl5pPr>
              <a:defRPr sz="14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Rectangle 9">
            <a:extLst>
              <a:ext uri="{FF2B5EF4-FFF2-40B4-BE49-F238E27FC236}">
                <a16:creationId xmlns:a16="http://schemas.microsoft.com/office/drawing/2014/main" id="{3C2F98FB-2146-3B4A-A9A2-6B23DE1F82DD}"/>
              </a:ext>
            </a:extLst>
          </p:cNvPr>
          <p:cNvSpPr/>
          <p:nvPr userDrawn="1"/>
        </p:nvSpPr>
        <p:spPr>
          <a:xfrm>
            <a:off x="11360765" y="6369050"/>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14" name="Picture 13" descr="A drawing of a person&#10;&#10;Description automatically generated">
            <a:extLst>
              <a:ext uri="{FF2B5EF4-FFF2-40B4-BE49-F238E27FC236}">
                <a16:creationId xmlns:a16="http://schemas.microsoft.com/office/drawing/2014/main" id="{5F20A2FA-F28B-B846-9F99-9CF1A5C9ADDD}"/>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3694700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Rectangle 9">
            <a:extLst>
              <a:ext uri="{FF2B5EF4-FFF2-40B4-BE49-F238E27FC236}">
                <a16:creationId xmlns:a16="http://schemas.microsoft.com/office/drawing/2014/main" id="{37141681-EA2D-0046-AA5D-C191C1166447}"/>
              </a:ext>
            </a:extLst>
          </p:cNvPr>
          <p:cNvSpPr/>
          <p:nvPr userDrawn="1"/>
        </p:nvSpPr>
        <p:spPr>
          <a:xfrm>
            <a:off x="11360016" y="6354953"/>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11" name="Picture 10" descr="A drawing of a person&#10;&#10;Description automatically generated">
            <a:extLst>
              <a:ext uri="{FF2B5EF4-FFF2-40B4-BE49-F238E27FC236}">
                <a16:creationId xmlns:a16="http://schemas.microsoft.com/office/drawing/2014/main" id="{8A68C281-0F99-4149-8712-2304975EE0F3}"/>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417642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Rectangle 9">
            <a:extLst>
              <a:ext uri="{FF2B5EF4-FFF2-40B4-BE49-F238E27FC236}">
                <a16:creationId xmlns:a16="http://schemas.microsoft.com/office/drawing/2014/main" id="{1894B1CF-2705-5544-BE96-E5D14CA56937}"/>
              </a:ext>
            </a:extLst>
          </p:cNvPr>
          <p:cNvSpPr/>
          <p:nvPr userDrawn="1"/>
        </p:nvSpPr>
        <p:spPr>
          <a:xfrm>
            <a:off x="11360016" y="6369050"/>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13" name="Picture 12" descr="A drawing of a person&#10;&#10;Description automatically generated">
            <a:extLst>
              <a:ext uri="{FF2B5EF4-FFF2-40B4-BE49-F238E27FC236}">
                <a16:creationId xmlns:a16="http://schemas.microsoft.com/office/drawing/2014/main" id="{011D5118-36B0-FF4F-969A-2C51AE2BDA7E}"/>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1640996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24C681-69C4-8A44-BD00-79CC704BD02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pic>
        <p:nvPicPr>
          <p:cNvPr id="4" name="Picture 3">
            <a:extLst>
              <a:ext uri="{FF2B5EF4-FFF2-40B4-BE49-F238E27FC236}">
                <a16:creationId xmlns:a16="http://schemas.microsoft.com/office/drawing/2014/main" id="{5709DD18-67C8-5F42-9B5A-48293DC1D78F}"/>
              </a:ext>
            </a:extLst>
          </p:cNvPr>
          <p:cNvPicPr>
            <a:picLocks noChangeAspect="1"/>
          </p:cNvPicPr>
          <p:nvPr userDrawn="1"/>
        </p:nvPicPr>
        <p:blipFill>
          <a:blip r:embed="rId3"/>
          <a:stretch>
            <a:fillRect/>
          </a:stretch>
        </p:blipFill>
        <p:spPr>
          <a:xfrm>
            <a:off x="9941560" y="446278"/>
            <a:ext cx="1698752" cy="382915"/>
          </a:xfrm>
          <a:prstGeom prst="rect">
            <a:avLst/>
          </a:prstGeom>
        </p:spPr>
      </p:pic>
    </p:spTree>
    <p:extLst>
      <p:ext uri="{BB962C8B-B14F-4D97-AF65-F5344CB8AC3E}">
        <p14:creationId xmlns:p14="http://schemas.microsoft.com/office/powerpoint/2010/main" val="73419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76202" y="3721608"/>
            <a:ext cx="12344399" cy="313639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76999"/>
          </a:xfrm>
        </p:spPr>
        <p:txBody>
          <a:bodyPr tIns="0" bIns="0">
            <a:spAutoFit/>
          </a:bodyPr>
          <a:lstStyle>
            <a:lvl1pPr marL="0" indent="0">
              <a:buNone/>
              <a:defRPr sz="20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a:extLst>
              <a:ext uri="{FF2B5EF4-FFF2-40B4-BE49-F238E27FC236}">
                <a16:creationId xmlns:a16="http://schemas.microsoft.com/office/drawing/2014/main" id="{AE622F3E-1283-C74E-A2C5-232392014FDD}"/>
              </a:ext>
            </a:extLst>
          </p:cNvPr>
          <p:cNvPicPr>
            <a:picLocks noChangeAspect="1"/>
          </p:cNvPicPr>
          <p:nvPr userDrawn="1"/>
        </p:nvPicPr>
        <p:blipFill>
          <a:blip r:embed="rId3"/>
          <a:stretch>
            <a:fillRect/>
          </a:stretch>
        </p:blipFill>
        <p:spPr>
          <a:xfrm>
            <a:off x="9941560" y="6097270"/>
            <a:ext cx="1698752" cy="382915"/>
          </a:xfrm>
          <a:prstGeom prst="rect">
            <a:avLst/>
          </a:prstGeom>
        </p:spPr>
      </p:pic>
    </p:spTree>
    <p:extLst>
      <p:ext uri="{BB962C8B-B14F-4D97-AF65-F5344CB8AC3E}">
        <p14:creationId xmlns:p14="http://schemas.microsoft.com/office/powerpoint/2010/main" val="236721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424732"/>
          </a:xfrm>
        </p:spPr>
        <p:txBody>
          <a:bodyPr vert="horz" lIns="91440" tIns="45720" rIns="91440" bIns="45720" rtlCol="0">
            <a:spAutoFit/>
          </a:bodyPr>
          <a:lstStyle>
            <a:lvl1pPr marL="0" indent="0">
              <a:buNone/>
              <a:defRPr lang="en-GB" sz="2400" dirty="0">
                <a:solidFill>
                  <a:schemeClr val="accent3"/>
                </a:solidFill>
                <a:latin typeface="+mn-lt"/>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pic>
        <p:nvPicPr>
          <p:cNvPr id="7" name="Picture 6">
            <a:extLst>
              <a:ext uri="{FF2B5EF4-FFF2-40B4-BE49-F238E27FC236}">
                <a16:creationId xmlns:a16="http://schemas.microsoft.com/office/drawing/2014/main" id="{5D023047-3B3C-1F42-9A51-DD607546ED7B}"/>
              </a:ext>
            </a:extLst>
          </p:cNvPr>
          <p:cNvPicPr>
            <a:picLocks noChangeAspect="1"/>
          </p:cNvPicPr>
          <p:nvPr userDrawn="1"/>
        </p:nvPicPr>
        <p:blipFill>
          <a:blip r:embed="rId2"/>
          <a:stretch>
            <a:fillRect/>
          </a:stretch>
        </p:blipFill>
        <p:spPr>
          <a:xfrm>
            <a:off x="9941560" y="446278"/>
            <a:ext cx="1698752" cy="382915"/>
          </a:xfrm>
          <a:prstGeom prst="rect">
            <a:avLst/>
          </a:prstGeom>
        </p:spPr>
      </p:pic>
      <p:pic>
        <p:nvPicPr>
          <p:cNvPr id="8" name="Picture 7">
            <a:extLst>
              <a:ext uri="{FF2B5EF4-FFF2-40B4-BE49-F238E27FC236}">
                <a16:creationId xmlns:a16="http://schemas.microsoft.com/office/drawing/2014/main" id="{D6112349-7337-674B-8EE1-019821D43984}"/>
              </a:ext>
            </a:extLst>
          </p:cNvPr>
          <p:cNvPicPr>
            <a:picLocks noChangeAspect="1"/>
          </p:cNvPicPr>
          <p:nvPr userDrawn="1"/>
        </p:nvPicPr>
        <p:blipFill>
          <a:blip r:embed="rId3"/>
          <a:stretch>
            <a:fillRect/>
          </a:stretch>
        </p:blipFill>
        <p:spPr>
          <a:xfrm>
            <a:off x="0" y="0"/>
            <a:ext cx="12192000" cy="4109307"/>
          </a:xfrm>
          <a:prstGeom prst="rect">
            <a:avLst/>
          </a:prstGeom>
        </p:spPr>
      </p:pic>
      <p:pic>
        <p:nvPicPr>
          <p:cNvPr id="10" name="Picture 9">
            <a:extLst>
              <a:ext uri="{FF2B5EF4-FFF2-40B4-BE49-F238E27FC236}">
                <a16:creationId xmlns:a16="http://schemas.microsoft.com/office/drawing/2014/main" id="{60DC1706-27AD-E146-AC2E-2CB44A20A795}"/>
              </a:ext>
            </a:extLst>
          </p:cNvPr>
          <p:cNvPicPr>
            <a:picLocks noChangeAspect="1"/>
          </p:cNvPicPr>
          <p:nvPr userDrawn="1"/>
        </p:nvPicPr>
        <p:blipFill>
          <a:blip r:embed="rId2"/>
          <a:stretch>
            <a:fillRect/>
          </a:stretch>
        </p:blipFill>
        <p:spPr>
          <a:xfrm>
            <a:off x="10093960" y="598678"/>
            <a:ext cx="1698752" cy="382915"/>
          </a:xfrm>
          <a:prstGeom prst="rect">
            <a:avLst/>
          </a:prstGeom>
        </p:spPr>
      </p:pic>
    </p:spTree>
    <p:extLst>
      <p:ext uri="{BB962C8B-B14F-4D97-AF65-F5344CB8AC3E}">
        <p14:creationId xmlns:p14="http://schemas.microsoft.com/office/powerpoint/2010/main" val="353975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76999"/>
          </a:xfrm>
        </p:spPr>
        <p:txBody>
          <a:bodyPr tIns="0" bIns="0">
            <a:spAutoFit/>
          </a:bodyPr>
          <a:lstStyle>
            <a:lvl1pPr marL="0" indent="0">
              <a:buNone/>
              <a:defRPr sz="20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Picture 13" descr="A drawing of a person&#10;&#10;Description automatically generated">
            <a:extLst>
              <a:ext uri="{FF2B5EF4-FFF2-40B4-BE49-F238E27FC236}">
                <a16:creationId xmlns:a16="http://schemas.microsoft.com/office/drawing/2014/main" id="{0AF9137D-DB08-FF47-9FCB-D06EF1731F73}"/>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38391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Ful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pic>
        <p:nvPicPr>
          <p:cNvPr id="10" name="Picture 9">
            <a:extLst>
              <a:ext uri="{FF2B5EF4-FFF2-40B4-BE49-F238E27FC236}">
                <a16:creationId xmlns:a16="http://schemas.microsoft.com/office/drawing/2014/main" id="{D5810BE5-62F9-9649-AC9A-C7190C3C26FC}"/>
              </a:ext>
            </a:extLst>
          </p:cNvPr>
          <p:cNvPicPr>
            <a:picLocks noChangeAspect="1"/>
          </p:cNvPicPr>
          <p:nvPr userDrawn="1"/>
        </p:nvPicPr>
        <p:blipFill>
          <a:blip r:embed="rId3"/>
          <a:stretch>
            <a:fillRect/>
          </a:stretch>
        </p:blipFill>
        <p:spPr>
          <a:xfrm>
            <a:off x="9941560" y="446278"/>
            <a:ext cx="1698752" cy="382915"/>
          </a:xfrm>
          <a:prstGeom prst="rect">
            <a:avLst/>
          </a:prstGeom>
        </p:spPr>
      </p:pic>
    </p:spTree>
    <p:extLst>
      <p:ext uri="{BB962C8B-B14F-4D97-AF65-F5344CB8AC3E}">
        <p14:creationId xmlns:p14="http://schemas.microsoft.com/office/powerpoint/2010/main" val="154705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370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2800">
                <a:solidFill>
                  <a:schemeClr val="tx1">
                    <a:lumMod val="75000"/>
                    <a:lumOff val="25000"/>
                  </a:schemeClr>
                </a:solidFill>
              </a:defRPr>
            </a:lvl1pPr>
            <a:lvl2pPr>
              <a:lnSpc>
                <a:spcPct val="100000"/>
              </a:lnSpc>
              <a:spcBef>
                <a:spcPts val="600"/>
              </a:spcBef>
              <a:spcAft>
                <a:spcPts val="1200"/>
              </a:spcAft>
              <a:defRPr sz="2000">
                <a:solidFill>
                  <a:schemeClr val="tx1">
                    <a:lumMod val="75000"/>
                    <a:lumOff val="25000"/>
                  </a:schemeClr>
                </a:solidFill>
              </a:defRPr>
            </a:lvl2pPr>
            <a:lvl3pPr>
              <a:lnSpc>
                <a:spcPct val="100000"/>
              </a:lnSpc>
              <a:spcBef>
                <a:spcPts val="600"/>
              </a:spcBef>
              <a:spcAft>
                <a:spcPts val="1200"/>
              </a:spcAft>
              <a:defRPr sz="1800">
                <a:solidFill>
                  <a:schemeClr val="tx1">
                    <a:lumMod val="75000"/>
                    <a:lumOff val="25000"/>
                  </a:schemeClr>
                </a:solidFill>
              </a:defRPr>
            </a:lvl3pPr>
            <a:lvl4pPr>
              <a:defRPr sz="1400"/>
            </a:lvl4pPr>
            <a:lvl5pPr>
              <a:defRPr sz="1400"/>
            </a:lvl5pPr>
          </a:lstStyle>
          <a:p>
            <a:pPr lvl="0"/>
            <a:r>
              <a:rPr lang="en-US" noProof="0" dirty="0"/>
              <a:t>Edit Master text styles</a:t>
            </a:r>
          </a:p>
          <a:p>
            <a:pPr lvl="1"/>
            <a:r>
              <a:rPr lang="en-US" noProof="0" dirty="0"/>
              <a:t>Second level</a:t>
            </a:r>
          </a:p>
          <a:p>
            <a:pPr lvl="2"/>
            <a:r>
              <a:rPr lang="en-US" noProof="0" dirty="0"/>
              <a:t>Third level</a:t>
            </a:r>
          </a:p>
        </p:txBody>
      </p:sp>
      <p:pic>
        <p:nvPicPr>
          <p:cNvPr id="3" name="Picture 2" descr="A drawing of a person&#10;&#10;Description automatically generated">
            <a:extLst>
              <a:ext uri="{FF2B5EF4-FFF2-40B4-BE49-F238E27FC236}">
                <a16:creationId xmlns:a16="http://schemas.microsoft.com/office/drawing/2014/main" id="{AB1599C9-A550-734A-98DF-29F53CF6096D}"/>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63012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2400">
                <a:solidFill>
                  <a:schemeClr val="tx1">
                    <a:lumMod val="75000"/>
                    <a:lumOff val="25000"/>
                  </a:schemeClr>
                </a:solidFill>
              </a:defRPr>
            </a:lvl1pPr>
            <a:lvl2pPr>
              <a:lnSpc>
                <a:spcPct val="100000"/>
              </a:lnSpc>
              <a:spcBef>
                <a:spcPts val="600"/>
              </a:spcBef>
              <a:spcAft>
                <a:spcPts val="1200"/>
              </a:spcAft>
              <a:defRPr sz="2000">
                <a:solidFill>
                  <a:schemeClr val="tx1">
                    <a:lumMod val="75000"/>
                    <a:lumOff val="25000"/>
                  </a:schemeClr>
                </a:solidFill>
              </a:defRPr>
            </a:lvl2pPr>
            <a:lvl3pPr>
              <a:lnSpc>
                <a:spcPct val="100000"/>
              </a:lnSpc>
              <a:spcBef>
                <a:spcPts val="600"/>
              </a:spcBef>
              <a:spcAft>
                <a:spcPts val="1200"/>
              </a:spcAft>
              <a:defRPr sz="1800">
                <a:solidFill>
                  <a:schemeClr val="tx1">
                    <a:lumMod val="75000"/>
                    <a:lumOff val="25000"/>
                  </a:schemeClr>
                </a:solidFill>
              </a:defRPr>
            </a:lvl3pPr>
            <a:lvl4pPr>
              <a:defRPr sz="1400"/>
            </a:lvl4pPr>
            <a:lvl5pPr>
              <a:defRPr sz="1400"/>
            </a:lvl5pPr>
          </a:lstStyle>
          <a:p>
            <a:pPr lvl="0"/>
            <a:r>
              <a:rPr lang="en-US" noProof="0" dirty="0"/>
              <a:t>Edit Master text styles</a:t>
            </a:r>
          </a:p>
          <a:p>
            <a:pPr lvl="1"/>
            <a:r>
              <a:rPr lang="en-US" noProof="0" dirty="0"/>
              <a:t>Second level</a:t>
            </a:r>
          </a:p>
          <a:p>
            <a:pPr lvl="2"/>
            <a:r>
              <a:rPr lang="en-US" noProof="0" dirty="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Rectangle 4">
            <a:extLst>
              <a:ext uri="{FF2B5EF4-FFF2-40B4-BE49-F238E27FC236}">
                <a16:creationId xmlns:a16="http://schemas.microsoft.com/office/drawing/2014/main" id="{C09A447D-E5B4-884B-B0D0-760D2D643CC9}"/>
              </a:ext>
            </a:extLst>
          </p:cNvPr>
          <p:cNvSpPr/>
          <p:nvPr userDrawn="1"/>
        </p:nvSpPr>
        <p:spPr>
          <a:xfrm>
            <a:off x="11360016" y="6369050"/>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6" name="Picture 5" descr="A drawing of a person&#10;&#10;Description automatically generated">
            <a:extLst>
              <a:ext uri="{FF2B5EF4-FFF2-40B4-BE49-F238E27FC236}">
                <a16:creationId xmlns:a16="http://schemas.microsoft.com/office/drawing/2014/main" id="{F55792E8-84E3-3D48-83F4-B03C4047F9F0}"/>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109320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
        <p:nvSpPr>
          <p:cNvPr id="4" name="Rectangle 3">
            <a:extLst>
              <a:ext uri="{FF2B5EF4-FFF2-40B4-BE49-F238E27FC236}">
                <a16:creationId xmlns:a16="http://schemas.microsoft.com/office/drawing/2014/main" id="{F4941196-A088-5845-9E0E-7C90F60AF9FC}"/>
              </a:ext>
            </a:extLst>
          </p:cNvPr>
          <p:cNvSpPr/>
          <p:nvPr userDrawn="1"/>
        </p:nvSpPr>
        <p:spPr>
          <a:xfrm>
            <a:off x="11360016" y="6369050"/>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5" name="Picture 4" descr="A drawing of a person&#10;&#10;Description automatically generated">
            <a:extLst>
              <a:ext uri="{FF2B5EF4-FFF2-40B4-BE49-F238E27FC236}">
                <a16:creationId xmlns:a16="http://schemas.microsoft.com/office/drawing/2014/main" id="{78391F2E-8942-654E-B141-816BC0F0FF61}"/>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21451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800"/>
            </a:lvl1pPr>
            <a:lvl2pPr>
              <a:defRPr sz="1800"/>
            </a:lvl2pPr>
            <a:lvl3pPr>
              <a:defRPr sz="1800"/>
            </a:lvl3pPr>
            <a:lvl4pPr>
              <a:defRPr sz="1800"/>
            </a:lvl4pPr>
            <a:lvl5pPr>
              <a:defRPr sz="18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800"/>
            </a:lvl1pPr>
            <a:lvl2pPr>
              <a:defRPr sz="1800"/>
            </a:lvl2pPr>
            <a:lvl3pPr>
              <a:defRPr sz="1800"/>
            </a:lvl3pPr>
            <a:lvl4pPr>
              <a:defRPr sz="1800"/>
            </a:lvl4pPr>
            <a:lvl5pPr>
              <a:defRPr sz="18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Rectangle 10">
            <a:extLst>
              <a:ext uri="{FF2B5EF4-FFF2-40B4-BE49-F238E27FC236}">
                <a16:creationId xmlns:a16="http://schemas.microsoft.com/office/drawing/2014/main" id="{846490A6-7606-3245-9A27-DA2E3EEA006E}"/>
              </a:ext>
            </a:extLst>
          </p:cNvPr>
          <p:cNvSpPr/>
          <p:nvPr userDrawn="1"/>
        </p:nvSpPr>
        <p:spPr>
          <a:xfrm>
            <a:off x="11360016" y="6369050"/>
            <a:ext cx="335909"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13" name="Picture 12" descr="A drawing of a person&#10;&#10;Description automatically generated">
            <a:extLst>
              <a:ext uri="{FF2B5EF4-FFF2-40B4-BE49-F238E27FC236}">
                <a16:creationId xmlns:a16="http://schemas.microsoft.com/office/drawing/2014/main" id="{C424A089-32EB-0F4E-8820-C14D9C1A1D11}"/>
              </a:ext>
            </a:extLst>
          </p:cNvPr>
          <p:cNvPicPr>
            <a:picLocks noChangeAspect="1"/>
          </p:cNvPicPr>
          <p:nvPr userDrawn="1"/>
        </p:nvPicPr>
        <p:blipFill>
          <a:blip r:embed="rId2"/>
          <a:stretch>
            <a:fillRect/>
          </a:stretch>
        </p:blipFill>
        <p:spPr>
          <a:xfrm>
            <a:off x="10103884" y="6172746"/>
            <a:ext cx="1641801" cy="370078"/>
          </a:xfrm>
          <a:prstGeom prst="rect">
            <a:avLst/>
          </a:prstGeom>
        </p:spPr>
      </p:pic>
    </p:spTree>
    <p:extLst>
      <p:ext uri="{BB962C8B-B14F-4D97-AF65-F5344CB8AC3E}">
        <p14:creationId xmlns:p14="http://schemas.microsoft.com/office/powerpoint/2010/main" val="101596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pic>
        <p:nvPicPr>
          <p:cNvPr id="9" name="Picture 8">
            <a:extLst>
              <a:ext uri="{FF2B5EF4-FFF2-40B4-BE49-F238E27FC236}">
                <a16:creationId xmlns:a16="http://schemas.microsoft.com/office/drawing/2014/main" id="{97362AFC-2A1D-F348-8B43-C2D19F2FE086}"/>
              </a:ext>
            </a:extLst>
          </p:cNvPr>
          <p:cNvPicPr>
            <a:picLocks noChangeAspect="1"/>
          </p:cNvPicPr>
          <p:nvPr userDrawn="1"/>
        </p:nvPicPr>
        <p:blipFill>
          <a:blip r:embed="rId17"/>
          <a:stretch>
            <a:fillRect/>
          </a:stretch>
        </p:blipFill>
        <p:spPr>
          <a:xfrm>
            <a:off x="9941560" y="446278"/>
            <a:ext cx="1698752" cy="382915"/>
          </a:xfrm>
          <a:prstGeom prst="rect">
            <a:avLst/>
          </a:prstGeom>
        </p:spPr>
      </p:pic>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0" r:id="rId3"/>
    <p:sldLayoutId id="2147483651" r:id="rId4"/>
    <p:sldLayoutId id="2147483661" r:id="rId5"/>
    <p:sldLayoutId id="2147483662" r:id="rId6"/>
    <p:sldLayoutId id="2147483650" r:id="rId7"/>
    <p:sldLayoutId id="2147483668" r:id="rId8"/>
    <p:sldLayoutId id="2147483674" r:id="rId9"/>
    <p:sldLayoutId id="2147483666" r:id="rId10"/>
    <p:sldLayoutId id="2147483667" r:id="rId11"/>
    <p:sldLayoutId id="2147483673" r:id="rId12"/>
    <p:sldLayoutId id="2147483675" r:id="rId13"/>
    <p:sldLayoutId id="2147483676" r:id="rId14"/>
    <p:sldLayoutId id="2147483670" r:id="rId15"/>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pps.apple.com/us/app/concur-travel-and-expense/id335023774" TargetMode="External"/><Relationship Id="rId2" Type="http://schemas.openxmlformats.org/officeDocument/2006/relationships/hyperlink" Target="https://play.google.com/store/apps/details?id=com.concur.breeze"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www.concurtraining.com/customers/tech_pubs/MobileDocs/Intro_Mobile_Android.pdf" TargetMode="External"/><Relationship Id="rId2" Type="http://schemas.openxmlformats.org/officeDocument/2006/relationships/hyperlink" Target="https://www.concurtraining.com/customers/tech_pubs/MobileDocs/Intro_Mobile_iPhone.pdf" TargetMode="Externa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Andy.hill@ketteringhealth.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ndy.Hill@ketteringhealth.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536610" y="4749253"/>
            <a:ext cx="10607040" cy="1311128"/>
          </a:xfrm>
        </p:spPr>
        <p:txBody>
          <a:bodyPr/>
          <a:lstStyle/>
          <a:p>
            <a:r>
              <a:rPr lang="en-US" dirty="0"/>
              <a:t>Concur Expense Reporting</a:t>
            </a:r>
            <a:br>
              <a:rPr lang="en-US" dirty="0"/>
            </a:br>
            <a:r>
              <a:rPr lang="en-US" dirty="0"/>
              <a:t>August 2020</a:t>
            </a:r>
            <a:endParaRPr lang="en-US" dirty="0">
              <a:solidFill>
                <a:srgbClr val="145C72"/>
              </a:solidFill>
            </a:endParaRP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9692-436C-4ECD-BD4C-A932C34CF5C3}"/>
              </a:ext>
            </a:extLst>
          </p:cNvPr>
          <p:cNvSpPr>
            <a:spLocks noGrp="1"/>
          </p:cNvSpPr>
          <p:nvPr>
            <p:ph type="title"/>
          </p:nvPr>
        </p:nvSpPr>
        <p:spPr>
          <a:xfrm>
            <a:off x="446314" y="250916"/>
            <a:ext cx="11174186" cy="1089529"/>
          </a:xfrm>
        </p:spPr>
        <p:txBody>
          <a:bodyPr/>
          <a:lstStyle/>
          <a:p>
            <a:r>
              <a:rPr lang="en-US" dirty="0"/>
              <a:t>Creating an Expense Report: </a:t>
            </a:r>
            <a:br>
              <a:rPr lang="en-US" dirty="0"/>
            </a:br>
            <a:r>
              <a:rPr lang="en-US" dirty="0"/>
              <a:t>	</a:t>
            </a:r>
            <a:r>
              <a:rPr lang="en-US" sz="2400" b="0" dirty="0"/>
              <a:t>Start a report then add expenses</a:t>
            </a:r>
            <a:endParaRPr lang="en-US" b="0" dirty="0"/>
          </a:p>
        </p:txBody>
      </p:sp>
      <p:sp>
        <p:nvSpPr>
          <p:cNvPr id="6" name="Text Placeholder 5">
            <a:extLst>
              <a:ext uri="{FF2B5EF4-FFF2-40B4-BE49-F238E27FC236}">
                <a16:creationId xmlns:a16="http://schemas.microsoft.com/office/drawing/2014/main" id="{D129F621-1A1B-4A68-97A1-876B409738B4}"/>
              </a:ext>
            </a:extLst>
          </p:cNvPr>
          <p:cNvSpPr>
            <a:spLocks noGrp="1"/>
          </p:cNvSpPr>
          <p:nvPr>
            <p:ph type="body" sz="quarter" idx="3"/>
          </p:nvPr>
        </p:nvSpPr>
        <p:spPr/>
        <p:txBody>
          <a:bodyPr>
            <a:normAutofit fontScale="85000" lnSpcReduction="10000"/>
          </a:bodyPr>
          <a:lstStyle/>
          <a:p>
            <a:r>
              <a:rPr lang="en-US" dirty="0"/>
              <a:t>Select the expense type you want reimbursed!</a:t>
            </a:r>
          </a:p>
        </p:txBody>
      </p:sp>
      <p:pic>
        <p:nvPicPr>
          <p:cNvPr id="12" name="Content Placeholder 11">
            <a:extLst>
              <a:ext uri="{FF2B5EF4-FFF2-40B4-BE49-F238E27FC236}">
                <a16:creationId xmlns:a16="http://schemas.microsoft.com/office/drawing/2014/main" id="{82219391-A31A-4F7A-B66B-65E21D8D2311}"/>
              </a:ext>
            </a:extLst>
          </p:cNvPr>
          <p:cNvPicPr>
            <a:picLocks noGrp="1" noChangeAspect="1"/>
          </p:cNvPicPr>
          <p:nvPr>
            <p:ph sz="quarter" idx="4"/>
          </p:nvPr>
        </p:nvPicPr>
        <p:blipFill>
          <a:blip r:embed="rId2"/>
          <a:stretch>
            <a:fillRect/>
          </a:stretch>
        </p:blipFill>
        <p:spPr>
          <a:xfrm>
            <a:off x="6438900" y="2198406"/>
            <a:ext cx="5181600" cy="3942326"/>
          </a:xfrm>
          <a:prstGeom prst="rect">
            <a:avLst/>
          </a:prstGeom>
        </p:spPr>
      </p:pic>
      <p:sp>
        <p:nvSpPr>
          <p:cNvPr id="5" name="Text Placeholder 4">
            <a:extLst>
              <a:ext uri="{FF2B5EF4-FFF2-40B4-BE49-F238E27FC236}">
                <a16:creationId xmlns:a16="http://schemas.microsoft.com/office/drawing/2014/main" id="{9917C220-395A-4DDE-8986-4F158A673227}"/>
              </a:ext>
            </a:extLst>
          </p:cNvPr>
          <p:cNvSpPr>
            <a:spLocks noGrp="1"/>
          </p:cNvSpPr>
          <p:nvPr>
            <p:ph type="body" idx="1"/>
          </p:nvPr>
        </p:nvSpPr>
        <p:spPr>
          <a:xfrm>
            <a:off x="446314" y="1463346"/>
            <a:ext cx="5306787" cy="801682"/>
          </a:xfrm>
        </p:spPr>
        <p:txBody>
          <a:bodyPr/>
          <a:lstStyle/>
          <a:p>
            <a:r>
              <a:rPr lang="en-US" dirty="0"/>
              <a:t>New Report: complete the fields (red asterisks denote required fields)</a:t>
            </a:r>
          </a:p>
        </p:txBody>
      </p:sp>
      <p:pic>
        <p:nvPicPr>
          <p:cNvPr id="11" name="Content Placeholder 10">
            <a:extLst>
              <a:ext uri="{FF2B5EF4-FFF2-40B4-BE49-F238E27FC236}">
                <a16:creationId xmlns:a16="http://schemas.microsoft.com/office/drawing/2014/main" id="{C93A5CA6-72F1-4B07-AF1E-4186AAAE4474}"/>
              </a:ext>
            </a:extLst>
          </p:cNvPr>
          <p:cNvPicPr>
            <a:picLocks noGrp="1" noChangeAspect="1"/>
          </p:cNvPicPr>
          <p:nvPr>
            <p:ph sz="half" idx="2"/>
          </p:nvPr>
        </p:nvPicPr>
        <p:blipFill>
          <a:blip r:embed="rId3"/>
          <a:stretch>
            <a:fillRect/>
          </a:stretch>
        </p:blipFill>
        <p:spPr>
          <a:xfrm>
            <a:off x="443133" y="3188346"/>
            <a:ext cx="5307012" cy="3401502"/>
          </a:xfrm>
          <a:prstGeom prst="rect">
            <a:avLst/>
          </a:prstGeom>
        </p:spPr>
      </p:pic>
      <p:pic>
        <p:nvPicPr>
          <p:cNvPr id="4" name="Picture 3">
            <a:extLst>
              <a:ext uri="{FF2B5EF4-FFF2-40B4-BE49-F238E27FC236}">
                <a16:creationId xmlns:a16="http://schemas.microsoft.com/office/drawing/2014/main" id="{98883CEA-27BD-45D2-9294-8360A4BF65D7}"/>
              </a:ext>
            </a:extLst>
          </p:cNvPr>
          <p:cNvPicPr>
            <a:picLocks noChangeAspect="1"/>
          </p:cNvPicPr>
          <p:nvPr/>
        </p:nvPicPr>
        <p:blipFill>
          <a:blip r:embed="rId4"/>
          <a:stretch>
            <a:fillRect/>
          </a:stretch>
        </p:blipFill>
        <p:spPr>
          <a:xfrm>
            <a:off x="759740" y="2399362"/>
            <a:ext cx="4673797" cy="654649"/>
          </a:xfrm>
          <a:prstGeom prst="rect">
            <a:avLst/>
          </a:prstGeom>
        </p:spPr>
      </p:pic>
      <p:sp>
        <p:nvSpPr>
          <p:cNvPr id="9" name="Oval 8">
            <a:extLst>
              <a:ext uri="{FF2B5EF4-FFF2-40B4-BE49-F238E27FC236}">
                <a16:creationId xmlns:a16="http://schemas.microsoft.com/office/drawing/2014/main" id="{8A5D2E1B-EDD6-4375-AA76-AE901F3A1E6A}"/>
              </a:ext>
            </a:extLst>
          </p:cNvPr>
          <p:cNvSpPr/>
          <p:nvPr/>
        </p:nvSpPr>
        <p:spPr>
          <a:xfrm>
            <a:off x="3095469" y="2637228"/>
            <a:ext cx="487180" cy="476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FFC38E51-D533-4862-919E-3B1B3262BC6C}"/>
              </a:ext>
            </a:extLst>
          </p:cNvPr>
          <p:cNvPicPr>
            <a:picLocks noChangeAspect="1"/>
          </p:cNvPicPr>
          <p:nvPr/>
        </p:nvPicPr>
        <p:blipFill>
          <a:blip r:embed="rId5"/>
          <a:stretch>
            <a:fillRect/>
          </a:stretch>
        </p:blipFill>
        <p:spPr>
          <a:xfrm>
            <a:off x="252334" y="4591168"/>
            <a:ext cx="5991371" cy="1980321"/>
          </a:xfrm>
          <a:prstGeom prst="rect">
            <a:avLst/>
          </a:prstGeom>
        </p:spPr>
      </p:pic>
      <p:pic>
        <p:nvPicPr>
          <p:cNvPr id="13" name="Picture 12">
            <a:extLst>
              <a:ext uri="{FF2B5EF4-FFF2-40B4-BE49-F238E27FC236}">
                <a16:creationId xmlns:a16="http://schemas.microsoft.com/office/drawing/2014/main" id="{828D430D-467C-4274-ABE1-78EEF39EF036}"/>
              </a:ext>
            </a:extLst>
          </p:cNvPr>
          <p:cNvPicPr>
            <a:picLocks noChangeAspect="1"/>
          </p:cNvPicPr>
          <p:nvPr/>
        </p:nvPicPr>
        <p:blipFill>
          <a:blip r:embed="rId6"/>
          <a:stretch>
            <a:fillRect/>
          </a:stretch>
        </p:blipFill>
        <p:spPr>
          <a:xfrm>
            <a:off x="4792197" y="6140732"/>
            <a:ext cx="1282680" cy="574707"/>
          </a:xfrm>
          <a:prstGeom prst="rect">
            <a:avLst/>
          </a:prstGeom>
        </p:spPr>
      </p:pic>
      <p:cxnSp>
        <p:nvCxnSpPr>
          <p:cNvPr id="15" name="Straight Arrow Connector 14">
            <a:extLst>
              <a:ext uri="{FF2B5EF4-FFF2-40B4-BE49-F238E27FC236}">
                <a16:creationId xmlns:a16="http://schemas.microsoft.com/office/drawing/2014/main" id="{64543A1A-D76C-4528-9CAA-1BCD8C62500D}"/>
              </a:ext>
            </a:extLst>
          </p:cNvPr>
          <p:cNvCxnSpPr/>
          <p:nvPr/>
        </p:nvCxnSpPr>
        <p:spPr>
          <a:xfrm flipH="1">
            <a:off x="7030387" y="2399362"/>
            <a:ext cx="277318" cy="11233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5909F1E2-F234-4056-9F07-327AAE10B902}"/>
              </a:ext>
            </a:extLst>
          </p:cNvPr>
          <p:cNvCxnSpPr>
            <a:cxnSpLocks/>
          </p:cNvCxnSpPr>
          <p:nvPr/>
        </p:nvCxnSpPr>
        <p:spPr>
          <a:xfrm flipH="1">
            <a:off x="9593705" y="2399362"/>
            <a:ext cx="1244184" cy="188033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Oval 16">
            <a:extLst>
              <a:ext uri="{FF2B5EF4-FFF2-40B4-BE49-F238E27FC236}">
                <a16:creationId xmlns:a16="http://schemas.microsoft.com/office/drawing/2014/main" id="{9F2A6451-29D0-4E79-985B-4E2694719AD8}"/>
              </a:ext>
            </a:extLst>
          </p:cNvPr>
          <p:cNvSpPr/>
          <p:nvPr/>
        </p:nvSpPr>
        <p:spPr>
          <a:xfrm>
            <a:off x="4941277" y="6221746"/>
            <a:ext cx="642364" cy="574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 Placeholder 5">
            <a:extLst>
              <a:ext uri="{FF2B5EF4-FFF2-40B4-BE49-F238E27FC236}">
                <a16:creationId xmlns:a16="http://schemas.microsoft.com/office/drawing/2014/main" id="{4AA6DC5D-8461-43A4-852C-400054AF3AD0}"/>
              </a:ext>
            </a:extLst>
          </p:cNvPr>
          <p:cNvSpPr txBox="1">
            <a:spLocks/>
          </p:cNvSpPr>
          <p:nvPr/>
        </p:nvSpPr>
        <p:spPr>
          <a:xfrm>
            <a:off x="443133" y="5955526"/>
            <a:ext cx="4349064" cy="508883"/>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Fill out the fields marked in </a:t>
            </a:r>
            <a:r>
              <a:rPr lang="en-US" dirty="0">
                <a:solidFill>
                  <a:srgbClr val="FF0000"/>
                </a:solidFill>
              </a:rPr>
              <a:t>red.  </a:t>
            </a:r>
            <a:r>
              <a:rPr lang="en-US" dirty="0"/>
              <a:t>“Report Key” is left blank and you may comment if you wish.</a:t>
            </a:r>
          </a:p>
        </p:txBody>
      </p:sp>
    </p:spTree>
    <p:extLst>
      <p:ext uri="{BB962C8B-B14F-4D97-AF65-F5344CB8AC3E}">
        <p14:creationId xmlns:p14="http://schemas.microsoft.com/office/powerpoint/2010/main" val="66072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BF99-3355-454F-94F2-3952BB1272BC}"/>
              </a:ext>
            </a:extLst>
          </p:cNvPr>
          <p:cNvSpPr>
            <a:spLocks noGrp="1"/>
          </p:cNvSpPr>
          <p:nvPr>
            <p:ph type="title"/>
          </p:nvPr>
        </p:nvSpPr>
        <p:spPr>
          <a:xfrm>
            <a:off x="446314" y="500215"/>
            <a:ext cx="4643344" cy="590931"/>
          </a:xfrm>
        </p:spPr>
        <p:txBody>
          <a:bodyPr/>
          <a:lstStyle/>
          <a:p>
            <a:r>
              <a:rPr lang="en-US" dirty="0"/>
              <a:t>Expenses cont.</a:t>
            </a:r>
          </a:p>
        </p:txBody>
      </p:sp>
      <p:pic>
        <p:nvPicPr>
          <p:cNvPr id="4" name="Content Placeholder 3">
            <a:extLst>
              <a:ext uri="{FF2B5EF4-FFF2-40B4-BE49-F238E27FC236}">
                <a16:creationId xmlns:a16="http://schemas.microsoft.com/office/drawing/2014/main" id="{781E1DAD-888A-4C8B-A2A8-906EEBE05DBD}"/>
              </a:ext>
            </a:extLst>
          </p:cNvPr>
          <p:cNvPicPr>
            <a:picLocks noGrp="1" noChangeAspect="1"/>
          </p:cNvPicPr>
          <p:nvPr>
            <p:ph idx="1"/>
          </p:nvPr>
        </p:nvPicPr>
        <p:blipFill>
          <a:blip r:embed="rId2"/>
          <a:stretch>
            <a:fillRect/>
          </a:stretch>
        </p:blipFill>
        <p:spPr>
          <a:xfrm>
            <a:off x="5089658" y="500215"/>
            <a:ext cx="4778242" cy="6260308"/>
          </a:xfrm>
          <a:prstGeom prst="rect">
            <a:avLst/>
          </a:prstGeom>
        </p:spPr>
      </p:pic>
      <p:sp>
        <p:nvSpPr>
          <p:cNvPr id="9" name="Content Placeholder 7">
            <a:extLst>
              <a:ext uri="{FF2B5EF4-FFF2-40B4-BE49-F238E27FC236}">
                <a16:creationId xmlns:a16="http://schemas.microsoft.com/office/drawing/2014/main" id="{1101C0D0-8B9A-40F3-B98A-59A82939FC4D}"/>
              </a:ext>
            </a:extLst>
          </p:cNvPr>
          <p:cNvSpPr txBox="1">
            <a:spLocks/>
          </p:cNvSpPr>
          <p:nvPr/>
        </p:nvSpPr>
        <p:spPr>
          <a:xfrm>
            <a:off x="446314" y="1536290"/>
            <a:ext cx="4199907" cy="46974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2400" b="1"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000" b="1"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b="1"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Expense Type: Exactly what it sounds like; hospitality, mileage, hotel, registration fees… etc.</a:t>
            </a:r>
          </a:p>
          <a:p>
            <a:r>
              <a:rPr lang="en-US" sz="1800" dirty="0"/>
              <a:t>Fill out the required boxes and any itemizations if needed.</a:t>
            </a:r>
          </a:p>
          <a:p>
            <a:pPr lvl="1"/>
            <a:r>
              <a:rPr lang="en-US" sz="1400" dirty="0"/>
              <a:t>Payment Type; “Personal” should be selected.</a:t>
            </a:r>
          </a:p>
          <a:p>
            <a:r>
              <a:rPr lang="en-US" sz="1800" dirty="0"/>
              <a:t>If you do not want this reimbursed check the box for “Personal Expense (do not reimburse).</a:t>
            </a:r>
          </a:p>
          <a:p>
            <a:r>
              <a:rPr lang="en-US" sz="1800" dirty="0"/>
              <a:t>Attach a receipt (either from a scanned copy or from your mobile device).  Concur retains any scanned receipts for inclusion in current or future reports. </a:t>
            </a:r>
          </a:p>
          <a:p>
            <a:r>
              <a:rPr lang="en-US" sz="1800" dirty="0"/>
              <a:t>Resolve any errors or warnings that appear during the process.</a:t>
            </a:r>
          </a:p>
        </p:txBody>
      </p:sp>
      <p:cxnSp>
        <p:nvCxnSpPr>
          <p:cNvPr id="5" name="Straight Arrow Connector 4">
            <a:extLst>
              <a:ext uri="{FF2B5EF4-FFF2-40B4-BE49-F238E27FC236}">
                <a16:creationId xmlns:a16="http://schemas.microsoft.com/office/drawing/2014/main" id="{9F699361-D424-48B1-ACC8-69FAEAAF4794}"/>
              </a:ext>
            </a:extLst>
          </p:cNvPr>
          <p:cNvCxnSpPr>
            <a:cxnSpLocks/>
          </p:cNvCxnSpPr>
          <p:nvPr/>
        </p:nvCxnSpPr>
        <p:spPr>
          <a:xfrm>
            <a:off x="4212236" y="3140439"/>
            <a:ext cx="1244184" cy="1573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9F66771F-8623-4E05-B0BB-D582EE052437}"/>
              </a:ext>
            </a:extLst>
          </p:cNvPr>
          <p:cNvCxnSpPr>
            <a:cxnSpLocks/>
          </p:cNvCxnSpPr>
          <p:nvPr/>
        </p:nvCxnSpPr>
        <p:spPr>
          <a:xfrm>
            <a:off x="4312170" y="3731370"/>
            <a:ext cx="1144250" cy="2784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162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F6C0-AAD6-4959-8C54-5ED0928A3EF9}"/>
              </a:ext>
            </a:extLst>
          </p:cNvPr>
          <p:cNvSpPr>
            <a:spLocks noGrp="1"/>
          </p:cNvSpPr>
          <p:nvPr>
            <p:ph type="title"/>
          </p:nvPr>
        </p:nvSpPr>
        <p:spPr/>
        <p:txBody>
          <a:bodyPr/>
          <a:lstStyle/>
          <a:p>
            <a:r>
              <a:rPr lang="en-US" dirty="0"/>
              <a:t>Submitting your completed report</a:t>
            </a:r>
          </a:p>
        </p:txBody>
      </p:sp>
      <p:pic>
        <p:nvPicPr>
          <p:cNvPr id="4" name="Content Placeholder 3">
            <a:extLst>
              <a:ext uri="{FF2B5EF4-FFF2-40B4-BE49-F238E27FC236}">
                <a16:creationId xmlns:a16="http://schemas.microsoft.com/office/drawing/2014/main" id="{53790074-FE5F-42A9-9371-2A0E12E10959}"/>
              </a:ext>
            </a:extLst>
          </p:cNvPr>
          <p:cNvPicPr>
            <a:picLocks noGrp="1" noChangeAspect="1"/>
          </p:cNvPicPr>
          <p:nvPr>
            <p:ph idx="1"/>
          </p:nvPr>
        </p:nvPicPr>
        <p:blipFill>
          <a:blip r:embed="rId2"/>
          <a:stretch>
            <a:fillRect/>
          </a:stretch>
        </p:blipFill>
        <p:spPr>
          <a:xfrm>
            <a:off x="5479502" y="1349375"/>
            <a:ext cx="5146183" cy="4768850"/>
          </a:xfrm>
          <a:prstGeom prst="rect">
            <a:avLst/>
          </a:prstGeom>
        </p:spPr>
      </p:pic>
      <p:sp>
        <p:nvSpPr>
          <p:cNvPr id="5" name="Content Placeholder 7">
            <a:extLst>
              <a:ext uri="{FF2B5EF4-FFF2-40B4-BE49-F238E27FC236}">
                <a16:creationId xmlns:a16="http://schemas.microsoft.com/office/drawing/2014/main" id="{E446C82C-6EEE-4569-94DD-33C9D84660C6}"/>
              </a:ext>
            </a:extLst>
          </p:cNvPr>
          <p:cNvSpPr txBox="1">
            <a:spLocks/>
          </p:cNvSpPr>
          <p:nvPr/>
        </p:nvSpPr>
        <p:spPr>
          <a:xfrm>
            <a:off x="446314" y="1536290"/>
            <a:ext cx="4199907" cy="50843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2400" b="1"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000" b="1"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b="1"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Once you submit your report it will go to your supervisor for review and approval.</a:t>
            </a:r>
          </a:p>
          <a:p>
            <a:r>
              <a:rPr lang="en-US" sz="1800" dirty="0"/>
              <a:t>Make sure you include receipts and resolve any errors or warnings before submission.  This will help ensure your report continues smoothly through the process and is reimbursed timely. </a:t>
            </a:r>
          </a:p>
          <a:p>
            <a:r>
              <a:rPr lang="en-US" sz="1800" dirty="0"/>
              <a:t>Once approved by your supervisor it will continue on to payroll for reimbursement through your bi-weekly paycheck.</a:t>
            </a:r>
          </a:p>
          <a:p>
            <a:r>
              <a:rPr lang="en-US" sz="1800" dirty="0"/>
              <a:t>You can view the status of your report in the “Expense” section of Concur as it makes its way through the approval chain for payment.  Reports are always available in your “report library” to review.  There is no reason to print a hard copy.</a:t>
            </a:r>
          </a:p>
          <a:p>
            <a:endParaRPr lang="en-US" sz="1800" dirty="0"/>
          </a:p>
        </p:txBody>
      </p:sp>
      <p:cxnSp>
        <p:nvCxnSpPr>
          <p:cNvPr id="6" name="Straight Connector 5">
            <a:extLst>
              <a:ext uri="{FF2B5EF4-FFF2-40B4-BE49-F238E27FC236}">
                <a16:creationId xmlns:a16="http://schemas.microsoft.com/office/drawing/2014/main" id="{4B9D31CC-BBDF-4CDD-B887-99228F631330}"/>
              </a:ext>
            </a:extLst>
          </p:cNvPr>
          <p:cNvCxnSpPr/>
          <p:nvPr/>
        </p:nvCxnSpPr>
        <p:spPr>
          <a:xfrm>
            <a:off x="5479502" y="1459524"/>
            <a:ext cx="1088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66AF16F1-3AC3-403E-9552-8713C17A38D4}"/>
              </a:ext>
            </a:extLst>
          </p:cNvPr>
          <p:cNvSpPr txBox="1">
            <a:spLocks/>
          </p:cNvSpPr>
          <p:nvPr/>
        </p:nvSpPr>
        <p:spPr>
          <a:xfrm>
            <a:off x="5138989" y="6118226"/>
            <a:ext cx="4813583" cy="6590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2400" b="1"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000" b="1"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b="1"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Concur currently limits reports to $20 or more.  Please aggregate your expenses and submit when you have accumulated enough to submit.  </a:t>
            </a:r>
          </a:p>
        </p:txBody>
      </p:sp>
    </p:spTree>
    <p:extLst>
      <p:ext uri="{BB962C8B-B14F-4D97-AF65-F5344CB8AC3E}">
        <p14:creationId xmlns:p14="http://schemas.microsoft.com/office/powerpoint/2010/main" val="151020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5697-DAE4-4B94-AFA7-F15EFCFD1E5F}"/>
              </a:ext>
            </a:extLst>
          </p:cNvPr>
          <p:cNvSpPr>
            <a:spLocks noGrp="1"/>
          </p:cNvSpPr>
          <p:nvPr>
            <p:ph type="title"/>
          </p:nvPr>
        </p:nvSpPr>
        <p:spPr/>
        <p:txBody>
          <a:bodyPr/>
          <a:lstStyle/>
          <a:p>
            <a:r>
              <a:rPr lang="en-US" dirty="0"/>
              <a:t>Using the Mobile App </a:t>
            </a:r>
            <a:r>
              <a:rPr lang="en-US" sz="2400" dirty="0"/>
              <a:t>(SAP Concur)</a:t>
            </a:r>
            <a:endParaRPr lang="en-US" dirty="0"/>
          </a:p>
        </p:txBody>
      </p:sp>
      <p:sp>
        <p:nvSpPr>
          <p:cNvPr id="3" name="Text Placeholder 2">
            <a:extLst>
              <a:ext uri="{FF2B5EF4-FFF2-40B4-BE49-F238E27FC236}">
                <a16:creationId xmlns:a16="http://schemas.microsoft.com/office/drawing/2014/main" id="{50303616-8153-4125-879D-8802331A8720}"/>
              </a:ext>
            </a:extLst>
          </p:cNvPr>
          <p:cNvSpPr>
            <a:spLocks noGrp="1"/>
          </p:cNvSpPr>
          <p:nvPr>
            <p:ph type="body" idx="1"/>
          </p:nvPr>
        </p:nvSpPr>
        <p:spPr>
          <a:xfrm>
            <a:off x="696686" y="2464424"/>
            <a:ext cx="9666514" cy="1466555"/>
          </a:xfrm>
        </p:spPr>
        <p:txBody>
          <a:bodyPr/>
          <a:lstStyle/>
          <a:p>
            <a:pPr marL="342900" indent="-342900">
              <a:buFont typeface="Arial" panose="020B0604020202020204" pitchFamily="34" charset="0"/>
              <a:buChar char="•"/>
            </a:pPr>
            <a:r>
              <a:rPr lang="en-US" dirty="0"/>
              <a:t>Concur works on your cellphone with Google (Android) or Apple (iOS)</a:t>
            </a:r>
          </a:p>
          <a:p>
            <a:pPr marL="800100" lvl="1" indent="-342900">
              <a:buFont typeface="Arial" panose="020B0604020202020204" pitchFamily="34" charset="0"/>
              <a:buChar char="•"/>
            </a:pPr>
            <a:r>
              <a:rPr lang="en-US" sz="1800" dirty="0"/>
              <a:t>Sign-in credentials will be the same as the website.</a:t>
            </a:r>
          </a:p>
          <a:p>
            <a:pPr marL="800100" lvl="1" indent="-342900">
              <a:buFont typeface="Arial" panose="020B0604020202020204" pitchFamily="34" charset="0"/>
              <a:buChar char="•"/>
            </a:pPr>
            <a:r>
              <a:rPr lang="en-US" sz="1800" dirty="0"/>
              <a:t>Activity is synchronized between the platforms: what you do on the website will show up on the App and vice versa.</a:t>
            </a:r>
          </a:p>
          <a:p>
            <a:pPr marL="1257300" lvl="2" indent="-342900">
              <a:buFont typeface="Arial" panose="020B0604020202020204" pitchFamily="34" charset="0"/>
              <a:buChar char="•"/>
            </a:pPr>
            <a:r>
              <a:rPr lang="en-US" sz="1600" dirty="0"/>
              <a:t>Pro-tip! Scanning receipts is easy using your phone’s camera.</a:t>
            </a:r>
          </a:p>
        </p:txBody>
      </p:sp>
      <p:sp>
        <p:nvSpPr>
          <p:cNvPr id="6" name="Rectangle 5">
            <a:extLst>
              <a:ext uri="{FF2B5EF4-FFF2-40B4-BE49-F238E27FC236}">
                <a16:creationId xmlns:a16="http://schemas.microsoft.com/office/drawing/2014/main" id="{B5B01950-A1E8-4B00-A113-B6574CACDC18}"/>
              </a:ext>
            </a:extLst>
          </p:cNvPr>
          <p:cNvSpPr/>
          <p:nvPr/>
        </p:nvSpPr>
        <p:spPr>
          <a:xfrm>
            <a:off x="1762088" y="5426608"/>
            <a:ext cx="2542492" cy="369332"/>
          </a:xfrm>
          <a:prstGeom prst="rect">
            <a:avLst/>
          </a:prstGeom>
        </p:spPr>
        <p:txBody>
          <a:bodyPr wrap="square">
            <a:spAutoFit/>
          </a:bodyPr>
          <a:lstStyle/>
          <a:p>
            <a:r>
              <a:rPr lang="en-US" dirty="0">
                <a:hlinkClick r:id="rId2"/>
              </a:rPr>
              <a:t>Concur for Android</a:t>
            </a:r>
            <a:endParaRPr lang="en-US" dirty="0"/>
          </a:p>
        </p:txBody>
      </p:sp>
      <p:sp>
        <p:nvSpPr>
          <p:cNvPr id="7" name="Rectangle 6">
            <a:extLst>
              <a:ext uri="{FF2B5EF4-FFF2-40B4-BE49-F238E27FC236}">
                <a16:creationId xmlns:a16="http://schemas.microsoft.com/office/drawing/2014/main" id="{4D335DD3-AE6D-4B5C-AD92-C1FF0E87533D}"/>
              </a:ext>
            </a:extLst>
          </p:cNvPr>
          <p:cNvSpPr/>
          <p:nvPr/>
        </p:nvSpPr>
        <p:spPr>
          <a:xfrm>
            <a:off x="5948662" y="5426608"/>
            <a:ext cx="1900238" cy="369332"/>
          </a:xfrm>
          <a:prstGeom prst="rect">
            <a:avLst/>
          </a:prstGeom>
        </p:spPr>
        <p:txBody>
          <a:bodyPr wrap="square">
            <a:spAutoFit/>
          </a:bodyPr>
          <a:lstStyle/>
          <a:p>
            <a:r>
              <a:rPr lang="en-US" dirty="0">
                <a:hlinkClick r:id="rId3"/>
              </a:rPr>
              <a:t>Concur for iOS</a:t>
            </a:r>
            <a:endParaRPr lang="en-US" dirty="0"/>
          </a:p>
        </p:txBody>
      </p:sp>
      <p:pic>
        <p:nvPicPr>
          <p:cNvPr id="8" name="Picture 7">
            <a:extLst>
              <a:ext uri="{FF2B5EF4-FFF2-40B4-BE49-F238E27FC236}">
                <a16:creationId xmlns:a16="http://schemas.microsoft.com/office/drawing/2014/main" id="{804A0F25-5A37-4DF5-98A4-1D4C2E488D15}"/>
              </a:ext>
            </a:extLst>
          </p:cNvPr>
          <p:cNvPicPr>
            <a:picLocks noChangeAspect="1"/>
          </p:cNvPicPr>
          <p:nvPr/>
        </p:nvPicPr>
        <p:blipFill>
          <a:blip r:embed="rId4"/>
          <a:stretch>
            <a:fillRect/>
          </a:stretch>
        </p:blipFill>
        <p:spPr>
          <a:xfrm>
            <a:off x="5755442" y="4712233"/>
            <a:ext cx="2219325" cy="714375"/>
          </a:xfrm>
          <a:prstGeom prst="rect">
            <a:avLst/>
          </a:prstGeom>
        </p:spPr>
      </p:pic>
      <p:pic>
        <p:nvPicPr>
          <p:cNvPr id="9" name="Picture 8">
            <a:extLst>
              <a:ext uri="{FF2B5EF4-FFF2-40B4-BE49-F238E27FC236}">
                <a16:creationId xmlns:a16="http://schemas.microsoft.com/office/drawing/2014/main" id="{609E419F-66CE-41E2-B277-FC57B8279B87}"/>
              </a:ext>
            </a:extLst>
          </p:cNvPr>
          <p:cNvPicPr>
            <a:picLocks noChangeAspect="1"/>
          </p:cNvPicPr>
          <p:nvPr/>
        </p:nvPicPr>
        <p:blipFill>
          <a:blip r:embed="rId5"/>
          <a:stretch>
            <a:fillRect/>
          </a:stretch>
        </p:blipFill>
        <p:spPr>
          <a:xfrm>
            <a:off x="1762088" y="4712233"/>
            <a:ext cx="2238375" cy="714375"/>
          </a:xfrm>
          <a:prstGeom prst="rect">
            <a:avLst/>
          </a:prstGeom>
        </p:spPr>
      </p:pic>
      <p:pic>
        <p:nvPicPr>
          <p:cNvPr id="4" name="Picture 3">
            <a:extLst>
              <a:ext uri="{FF2B5EF4-FFF2-40B4-BE49-F238E27FC236}">
                <a16:creationId xmlns:a16="http://schemas.microsoft.com/office/drawing/2014/main" id="{59BAC2A1-DB3F-478F-8823-C9A3D3304ED8}"/>
              </a:ext>
            </a:extLst>
          </p:cNvPr>
          <p:cNvPicPr>
            <a:picLocks noChangeAspect="1"/>
          </p:cNvPicPr>
          <p:nvPr/>
        </p:nvPicPr>
        <p:blipFill>
          <a:blip r:embed="rId6"/>
          <a:stretch>
            <a:fillRect/>
          </a:stretch>
        </p:blipFill>
        <p:spPr>
          <a:xfrm>
            <a:off x="8619344" y="1769570"/>
            <a:ext cx="577121" cy="568103"/>
          </a:xfrm>
          <a:prstGeom prst="rect">
            <a:avLst/>
          </a:prstGeom>
        </p:spPr>
      </p:pic>
    </p:spTree>
    <p:extLst>
      <p:ext uri="{BB962C8B-B14F-4D97-AF65-F5344CB8AC3E}">
        <p14:creationId xmlns:p14="http://schemas.microsoft.com/office/powerpoint/2010/main" val="140744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5B2F-97DB-4A32-8E0F-848F2D86AA0C}"/>
              </a:ext>
            </a:extLst>
          </p:cNvPr>
          <p:cNvSpPr>
            <a:spLocks noGrp="1"/>
          </p:cNvSpPr>
          <p:nvPr>
            <p:ph type="title"/>
          </p:nvPr>
        </p:nvSpPr>
        <p:spPr>
          <a:xfrm>
            <a:off x="446314" y="500215"/>
            <a:ext cx="11174186" cy="590931"/>
          </a:xfrm>
        </p:spPr>
        <p:txBody>
          <a:bodyPr/>
          <a:lstStyle/>
          <a:p>
            <a:r>
              <a:rPr lang="en-US" dirty="0"/>
              <a:t>Mobile App training</a:t>
            </a:r>
          </a:p>
        </p:txBody>
      </p:sp>
      <p:sp>
        <p:nvSpPr>
          <p:cNvPr id="3" name="Text Placeholder 2">
            <a:extLst>
              <a:ext uri="{FF2B5EF4-FFF2-40B4-BE49-F238E27FC236}">
                <a16:creationId xmlns:a16="http://schemas.microsoft.com/office/drawing/2014/main" id="{2302B722-0FBB-4351-81B4-FEF76F2E9284}"/>
              </a:ext>
            </a:extLst>
          </p:cNvPr>
          <p:cNvSpPr>
            <a:spLocks noGrp="1"/>
          </p:cNvSpPr>
          <p:nvPr>
            <p:ph type="body" sz="quarter" idx="3"/>
          </p:nvPr>
        </p:nvSpPr>
        <p:spPr>
          <a:xfrm>
            <a:off x="6439126" y="2082475"/>
            <a:ext cx="5181600" cy="487003"/>
          </a:xfrm>
        </p:spPr>
        <p:txBody>
          <a:bodyPr/>
          <a:lstStyle/>
          <a:p>
            <a:r>
              <a:rPr lang="en-US" dirty="0"/>
              <a:t>iPhone app</a:t>
            </a:r>
          </a:p>
        </p:txBody>
      </p:sp>
      <p:pic>
        <p:nvPicPr>
          <p:cNvPr id="8" name="Content Placeholder 7">
            <a:extLst>
              <a:ext uri="{FF2B5EF4-FFF2-40B4-BE49-F238E27FC236}">
                <a16:creationId xmlns:a16="http://schemas.microsoft.com/office/drawing/2014/main" id="{C842DE41-5C72-449D-94C8-967141699B17}"/>
              </a:ext>
            </a:extLst>
          </p:cNvPr>
          <p:cNvPicPr>
            <a:picLocks noGrp="1" noChangeAspect="1"/>
          </p:cNvPicPr>
          <p:nvPr>
            <p:ph sz="quarter" idx="4"/>
          </p:nvPr>
        </p:nvPicPr>
        <p:blipFill>
          <a:blip r:embed="rId2"/>
          <a:stretch>
            <a:fillRect/>
          </a:stretch>
        </p:blipFill>
        <p:spPr>
          <a:xfrm>
            <a:off x="6439126" y="2763802"/>
            <a:ext cx="5181600" cy="3381161"/>
          </a:xfrm>
          <a:prstGeom prst="rect">
            <a:avLst/>
          </a:prstGeom>
        </p:spPr>
      </p:pic>
      <p:sp>
        <p:nvSpPr>
          <p:cNvPr id="5" name="Text Placeholder 4">
            <a:extLst>
              <a:ext uri="{FF2B5EF4-FFF2-40B4-BE49-F238E27FC236}">
                <a16:creationId xmlns:a16="http://schemas.microsoft.com/office/drawing/2014/main" id="{440BC20E-E801-4C60-A810-3B71546A946C}"/>
              </a:ext>
            </a:extLst>
          </p:cNvPr>
          <p:cNvSpPr>
            <a:spLocks noGrp="1"/>
          </p:cNvSpPr>
          <p:nvPr>
            <p:ph type="body" idx="1"/>
          </p:nvPr>
        </p:nvSpPr>
        <p:spPr>
          <a:xfrm>
            <a:off x="446540" y="2082475"/>
            <a:ext cx="5306787" cy="487003"/>
          </a:xfrm>
        </p:spPr>
        <p:txBody>
          <a:bodyPr/>
          <a:lstStyle/>
          <a:p>
            <a:r>
              <a:rPr lang="en-US" dirty="0"/>
              <a:t>Android app</a:t>
            </a:r>
          </a:p>
        </p:txBody>
      </p:sp>
      <p:pic>
        <p:nvPicPr>
          <p:cNvPr id="7" name="Content Placeholder 6">
            <a:extLst>
              <a:ext uri="{FF2B5EF4-FFF2-40B4-BE49-F238E27FC236}">
                <a16:creationId xmlns:a16="http://schemas.microsoft.com/office/drawing/2014/main" id="{EF0761D6-B877-4CA1-BFE5-4D8C6AA90731}"/>
              </a:ext>
            </a:extLst>
          </p:cNvPr>
          <p:cNvPicPr>
            <a:picLocks noGrp="1" noChangeAspect="1"/>
          </p:cNvPicPr>
          <p:nvPr>
            <p:ph sz="half" idx="2"/>
          </p:nvPr>
        </p:nvPicPr>
        <p:blipFill>
          <a:blip r:embed="rId3"/>
          <a:stretch>
            <a:fillRect/>
          </a:stretch>
        </p:blipFill>
        <p:spPr>
          <a:xfrm>
            <a:off x="446314" y="2737771"/>
            <a:ext cx="5307012" cy="3433223"/>
          </a:xfrm>
          <a:prstGeom prst="rect">
            <a:avLst/>
          </a:prstGeom>
        </p:spPr>
      </p:pic>
      <p:sp>
        <p:nvSpPr>
          <p:cNvPr id="9" name="Title 1">
            <a:extLst>
              <a:ext uri="{FF2B5EF4-FFF2-40B4-BE49-F238E27FC236}">
                <a16:creationId xmlns:a16="http://schemas.microsoft.com/office/drawing/2014/main" id="{750A5076-A747-47FC-970E-9CF017204360}"/>
              </a:ext>
            </a:extLst>
          </p:cNvPr>
          <p:cNvSpPr txBox="1">
            <a:spLocks/>
          </p:cNvSpPr>
          <p:nvPr/>
        </p:nvSpPr>
        <p:spPr>
          <a:xfrm>
            <a:off x="637081" y="1146295"/>
            <a:ext cx="10350709"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n-US" sz="2000" dirty="0"/>
              <a:t>On the website: Navigate to “Help” -&gt; “Training” then select “Android” or “iPhone”</a:t>
            </a:r>
          </a:p>
          <a:p>
            <a:r>
              <a:rPr lang="en-US" sz="2000" dirty="0"/>
              <a:t> </a:t>
            </a:r>
          </a:p>
        </p:txBody>
      </p:sp>
      <p:pic>
        <p:nvPicPr>
          <p:cNvPr id="6" name="Picture 5">
            <a:extLst>
              <a:ext uri="{FF2B5EF4-FFF2-40B4-BE49-F238E27FC236}">
                <a16:creationId xmlns:a16="http://schemas.microsoft.com/office/drawing/2014/main" id="{179FE60E-9E5F-4AD8-B044-94048EAE20D0}"/>
              </a:ext>
            </a:extLst>
          </p:cNvPr>
          <p:cNvPicPr>
            <a:picLocks noChangeAspect="1"/>
          </p:cNvPicPr>
          <p:nvPr/>
        </p:nvPicPr>
        <p:blipFill>
          <a:blip r:embed="rId4"/>
          <a:stretch>
            <a:fillRect/>
          </a:stretch>
        </p:blipFill>
        <p:spPr>
          <a:xfrm>
            <a:off x="696151" y="1497320"/>
            <a:ext cx="6531027" cy="596263"/>
          </a:xfrm>
          <a:prstGeom prst="rect">
            <a:avLst/>
          </a:prstGeom>
        </p:spPr>
      </p:pic>
    </p:spTree>
    <p:extLst>
      <p:ext uri="{BB962C8B-B14F-4D97-AF65-F5344CB8AC3E}">
        <p14:creationId xmlns:p14="http://schemas.microsoft.com/office/powerpoint/2010/main" val="95353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5B2F-97DB-4A32-8E0F-848F2D86AA0C}"/>
              </a:ext>
            </a:extLst>
          </p:cNvPr>
          <p:cNvSpPr>
            <a:spLocks noGrp="1"/>
          </p:cNvSpPr>
          <p:nvPr>
            <p:ph type="title"/>
          </p:nvPr>
        </p:nvSpPr>
        <p:spPr>
          <a:xfrm>
            <a:off x="446314" y="223215"/>
            <a:ext cx="11174186" cy="1144929"/>
          </a:xfrm>
        </p:spPr>
        <p:txBody>
          <a:bodyPr/>
          <a:lstStyle/>
          <a:p>
            <a:r>
              <a:rPr lang="en-US" dirty="0"/>
              <a:t>Mobile App training:</a:t>
            </a:r>
            <a:br>
              <a:rPr lang="en-US" dirty="0"/>
            </a:br>
            <a:r>
              <a:rPr lang="en-US" sz="2000" dirty="0"/>
              <a:t>consider trying the App first before working through these guides.  They are exhaustive and the App is relatively intuitive to use.</a:t>
            </a:r>
            <a:endParaRPr lang="en-US" dirty="0"/>
          </a:p>
        </p:txBody>
      </p:sp>
      <p:sp>
        <p:nvSpPr>
          <p:cNvPr id="3" name="Text Placeholder 2">
            <a:extLst>
              <a:ext uri="{FF2B5EF4-FFF2-40B4-BE49-F238E27FC236}">
                <a16:creationId xmlns:a16="http://schemas.microsoft.com/office/drawing/2014/main" id="{2302B722-0FBB-4351-81B4-FEF76F2E9284}"/>
              </a:ext>
            </a:extLst>
          </p:cNvPr>
          <p:cNvSpPr>
            <a:spLocks noGrp="1"/>
          </p:cNvSpPr>
          <p:nvPr>
            <p:ph type="body" sz="quarter" idx="3"/>
          </p:nvPr>
        </p:nvSpPr>
        <p:spPr>
          <a:xfrm>
            <a:off x="5752987" y="1314683"/>
            <a:ext cx="5181600" cy="487003"/>
          </a:xfrm>
        </p:spPr>
        <p:txBody>
          <a:bodyPr/>
          <a:lstStyle/>
          <a:p>
            <a:r>
              <a:rPr lang="en-US" dirty="0">
                <a:hlinkClick r:id="rId2"/>
              </a:rPr>
              <a:t>iPhone </a:t>
            </a:r>
            <a:r>
              <a:rPr lang="en-US" dirty="0" err="1">
                <a:hlinkClick r:id="rId2"/>
              </a:rPr>
              <a:t>Quickstart</a:t>
            </a:r>
            <a:r>
              <a:rPr lang="en-US" dirty="0">
                <a:hlinkClick r:id="rId2"/>
              </a:rPr>
              <a:t> Guide</a:t>
            </a:r>
            <a:endParaRPr lang="en-US" dirty="0"/>
          </a:p>
        </p:txBody>
      </p:sp>
      <p:sp>
        <p:nvSpPr>
          <p:cNvPr id="5" name="Text Placeholder 4">
            <a:extLst>
              <a:ext uri="{FF2B5EF4-FFF2-40B4-BE49-F238E27FC236}">
                <a16:creationId xmlns:a16="http://schemas.microsoft.com/office/drawing/2014/main" id="{440BC20E-E801-4C60-A810-3B71546A946C}"/>
              </a:ext>
            </a:extLst>
          </p:cNvPr>
          <p:cNvSpPr>
            <a:spLocks noGrp="1"/>
          </p:cNvSpPr>
          <p:nvPr>
            <p:ph type="body" idx="1"/>
          </p:nvPr>
        </p:nvSpPr>
        <p:spPr>
          <a:xfrm>
            <a:off x="446200" y="1314684"/>
            <a:ext cx="5306787" cy="487003"/>
          </a:xfrm>
        </p:spPr>
        <p:txBody>
          <a:bodyPr/>
          <a:lstStyle/>
          <a:p>
            <a:r>
              <a:rPr lang="en-US" dirty="0">
                <a:hlinkClick r:id="rId3"/>
              </a:rPr>
              <a:t>Android </a:t>
            </a:r>
            <a:r>
              <a:rPr lang="en-US" dirty="0" err="1">
                <a:hlinkClick r:id="rId3"/>
              </a:rPr>
              <a:t>Quickstart</a:t>
            </a:r>
            <a:r>
              <a:rPr lang="en-US" dirty="0">
                <a:hlinkClick r:id="rId3"/>
              </a:rPr>
              <a:t> Guide</a:t>
            </a:r>
            <a:endParaRPr lang="en-US" dirty="0"/>
          </a:p>
        </p:txBody>
      </p:sp>
      <p:pic>
        <p:nvPicPr>
          <p:cNvPr id="13" name="Content Placeholder 12">
            <a:extLst>
              <a:ext uri="{FF2B5EF4-FFF2-40B4-BE49-F238E27FC236}">
                <a16:creationId xmlns:a16="http://schemas.microsoft.com/office/drawing/2014/main" id="{33316B9E-CD5E-404F-8BFB-7EC531EA0350}"/>
              </a:ext>
            </a:extLst>
          </p:cNvPr>
          <p:cNvPicPr>
            <a:picLocks noGrp="1" noChangeAspect="1"/>
          </p:cNvPicPr>
          <p:nvPr>
            <p:ph sz="half" idx="2"/>
          </p:nvPr>
        </p:nvPicPr>
        <p:blipFill>
          <a:blip r:embed="rId4"/>
          <a:stretch>
            <a:fillRect/>
          </a:stretch>
        </p:blipFill>
        <p:spPr>
          <a:xfrm>
            <a:off x="446200" y="1805164"/>
            <a:ext cx="3525725" cy="5052836"/>
          </a:xfrm>
          <a:prstGeom prst="rect">
            <a:avLst/>
          </a:prstGeom>
        </p:spPr>
      </p:pic>
      <p:pic>
        <p:nvPicPr>
          <p:cNvPr id="12" name="Content Placeholder 11">
            <a:extLst>
              <a:ext uri="{FF2B5EF4-FFF2-40B4-BE49-F238E27FC236}">
                <a16:creationId xmlns:a16="http://schemas.microsoft.com/office/drawing/2014/main" id="{21A5B29F-148E-474E-B4C6-3FE09C1FD591}"/>
              </a:ext>
            </a:extLst>
          </p:cNvPr>
          <p:cNvPicPr>
            <a:picLocks noGrp="1" noChangeAspect="1"/>
          </p:cNvPicPr>
          <p:nvPr>
            <p:ph sz="quarter" idx="4"/>
          </p:nvPr>
        </p:nvPicPr>
        <p:blipFill>
          <a:blip r:embed="rId5"/>
          <a:stretch>
            <a:fillRect/>
          </a:stretch>
        </p:blipFill>
        <p:spPr>
          <a:xfrm>
            <a:off x="5752987" y="1801687"/>
            <a:ext cx="3676651" cy="5056313"/>
          </a:xfrm>
          <a:prstGeom prst="rect">
            <a:avLst/>
          </a:prstGeom>
        </p:spPr>
      </p:pic>
    </p:spTree>
    <p:extLst>
      <p:ext uri="{BB962C8B-B14F-4D97-AF65-F5344CB8AC3E}">
        <p14:creationId xmlns:p14="http://schemas.microsoft.com/office/powerpoint/2010/main" val="341502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8FBD-FED5-4884-8088-172754EFB049}"/>
              </a:ext>
            </a:extLst>
          </p:cNvPr>
          <p:cNvSpPr>
            <a:spLocks noGrp="1"/>
          </p:cNvSpPr>
          <p:nvPr>
            <p:ph type="title"/>
          </p:nvPr>
        </p:nvSpPr>
        <p:spPr/>
        <p:txBody>
          <a:bodyPr/>
          <a:lstStyle/>
          <a:p>
            <a:r>
              <a:rPr lang="en-US" dirty="0"/>
              <a:t>Concur Support Desk</a:t>
            </a:r>
          </a:p>
        </p:txBody>
      </p:sp>
      <p:sp>
        <p:nvSpPr>
          <p:cNvPr id="3" name="Text Placeholder 2">
            <a:extLst>
              <a:ext uri="{FF2B5EF4-FFF2-40B4-BE49-F238E27FC236}">
                <a16:creationId xmlns:a16="http://schemas.microsoft.com/office/drawing/2014/main" id="{0F805370-7F1F-43F8-990A-BFABB0110462}"/>
              </a:ext>
            </a:extLst>
          </p:cNvPr>
          <p:cNvSpPr>
            <a:spLocks noGrp="1"/>
          </p:cNvSpPr>
          <p:nvPr>
            <p:ph type="body" idx="1"/>
          </p:nvPr>
        </p:nvSpPr>
        <p:spPr/>
        <p:txBody>
          <a:bodyPr/>
          <a:lstStyle/>
          <a:p>
            <a:r>
              <a:rPr lang="en-US" dirty="0"/>
              <a:t>Questions?  Answers!</a:t>
            </a:r>
          </a:p>
        </p:txBody>
      </p:sp>
    </p:spTree>
    <p:extLst>
      <p:ext uri="{BB962C8B-B14F-4D97-AF65-F5344CB8AC3E}">
        <p14:creationId xmlns:p14="http://schemas.microsoft.com/office/powerpoint/2010/main" val="17760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6316-6B8D-48FC-AE87-F4707781DD62}"/>
              </a:ext>
            </a:extLst>
          </p:cNvPr>
          <p:cNvSpPr>
            <a:spLocks noGrp="1"/>
          </p:cNvSpPr>
          <p:nvPr>
            <p:ph type="title"/>
          </p:nvPr>
        </p:nvSpPr>
        <p:spPr>
          <a:xfrm>
            <a:off x="648929" y="629266"/>
            <a:ext cx="3505495" cy="1622321"/>
          </a:xfrm>
        </p:spPr>
        <p:txBody>
          <a:bodyPr>
            <a:normAutofit/>
          </a:bodyPr>
          <a:lstStyle/>
          <a:p>
            <a:r>
              <a:rPr lang="en-US" sz="4000" dirty="0"/>
              <a:t>Concur Support Desk</a:t>
            </a:r>
          </a:p>
        </p:txBody>
      </p:sp>
      <p:sp>
        <p:nvSpPr>
          <p:cNvPr id="8" name="Content Placeholder 7">
            <a:extLst>
              <a:ext uri="{FF2B5EF4-FFF2-40B4-BE49-F238E27FC236}">
                <a16:creationId xmlns:a16="http://schemas.microsoft.com/office/drawing/2014/main" id="{A918BE85-505F-4CB6-BCD5-1A7EE52E0552}"/>
              </a:ext>
            </a:extLst>
          </p:cNvPr>
          <p:cNvSpPr>
            <a:spLocks noGrp="1"/>
          </p:cNvSpPr>
          <p:nvPr>
            <p:ph idx="1"/>
          </p:nvPr>
        </p:nvSpPr>
        <p:spPr>
          <a:xfrm>
            <a:off x="648931" y="2438400"/>
            <a:ext cx="3505494" cy="4010108"/>
          </a:xfrm>
        </p:spPr>
        <p:txBody>
          <a:bodyPr>
            <a:normAutofit fontScale="92500" lnSpcReduction="10000"/>
          </a:bodyPr>
          <a:lstStyle/>
          <a:p>
            <a:pPr>
              <a:lnSpc>
                <a:spcPct val="90000"/>
              </a:lnSpc>
            </a:pPr>
            <a:r>
              <a:rPr lang="en-US" sz="1800" dirty="0"/>
              <a:t>Click “Help” in the top right after signing in to Concur.</a:t>
            </a:r>
          </a:p>
          <a:p>
            <a:pPr>
              <a:lnSpc>
                <a:spcPct val="90000"/>
              </a:lnSpc>
            </a:pPr>
            <a:r>
              <a:rPr lang="en-US" sz="1800" dirty="0"/>
              <a:t>Click “Contact Support”</a:t>
            </a:r>
          </a:p>
          <a:p>
            <a:pPr>
              <a:lnSpc>
                <a:spcPct val="90000"/>
              </a:lnSpc>
            </a:pPr>
            <a:r>
              <a:rPr lang="en-US" sz="1800" dirty="0"/>
              <a:t>Follow instructions to resolve issues!</a:t>
            </a:r>
          </a:p>
          <a:p>
            <a:pPr>
              <a:lnSpc>
                <a:spcPct val="90000"/>
              </a:lnSpc>
            </a:pPr>
            <a:r>
              <a:rPr lang="en-US" sz="1800" dirty="0"/>
              <a:t>If Support Desk is not able to resolve the issue and you have further questions please contact Andy Hill</a:t>
            </a:r>
          </a:p>
          <a:p>
            <a:pPr lvl="1">
              <a:lnSpc>
                <a:spcPct val="90000"/>
              </a:lnSpc>
            </a:pPr>
            <a:r>
              <a:rPr lang="en-US" sz="1400" dirty="0">
                <a:hlinkClick r:id="rId2"/>
              </a:rPr>
              <a:t>Andy.hill@ketteringhealth.org</a:t>
            </a:r>
            <a:endParaRPr lang="en-US" sz="1400" dirty="0"/>
          </a:p>
          <a:p>
            <a:pPr lvl="1">
              <a:lnSpc>
                <a:spcPct val="90000"/>
              </a:lnSpc>
            </a:pPr>
            <a:r>
              <a:rPr lang="en-US" sz="1400" dirty="0"/>
              <a:t>Ph.937-762-1633</a:t>
            </a:r>
          </a:p>
          <a:p>
            <a:pPr lvl="1">
              <a:lnSpc>
                <a:spcPct val="90000"/>
              </a:lnSpc>
            </a:pPr>
            <a:r>
              <a:rPr lang="en-US" sz="1400" dirty="0"/>
              <a:t>Or on Teams</a:t>
            </a:r>
          </a:p>
        </p:txBody>
      </p:sp>
      <p:sp>
        <p:nvSpPr>
          <p:cNvPr id="17"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ABCFE7-07B0-413A-A8DA-BE9FE3AD6B04}"/>
              </a:ext>
            </a:extLst>
          </p:cNvPr>
          <p:cNvPicPr>
            <a:picLocks noChangeAspect="1"/>
          </p:cNvPicPr>
          <p:nvPr/>
        </p:nvPicPr>
        <p:blipFill>
          <a:blip r:embed="rId3"/>
          <a:stretch>
            <a:fillRect/>
          </a:stretch>
        </p:blipFill>
        <p:spPr>
          <a:xfrm>
            <a:off x="5116500" y="1501406"/>
            <a:ext cx="6591286" cy="3855902"/>
          </a:xfrm>
          <a:prstGeom prst="rect">
            <a:avLst/>
          </a:prstGeom>
          <a:effectLst/>
        </p:spPr>
      </p:pic>
      <p:sp>
        <p:nvSpPr>
          <p:cNvPr id="10" name="Oval 9">
            <a:extLst>
              <a:ext uri="{FF2B5EF4-FFF2-40B4-BE49-F238E27FC236}">
                <a16:creationId xmlns:a16="http://schemas.microsoft.com/office/drawing/2014/main" id="{57F3DBA4-5DF9-4088-812E-33598EE8347B}"/>
              </a:ext>
            </a:extLst>
          </p:cNvPr>
          <p:cNvSpPr/>
          <p:nvPr/>
        </p:nvSpPr>
        <p:spPr>
          <a:xfrm>
            <a:off x="10595307" y="2848244"/>
            <a:ext cx="694016" cy="476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9FDECB74-4427-40BC-A79E-6D8859B9C2D9}"/>
              </a:ext>
            </a:extLst>
          </p:cNvPr>
          <p:cNvSpPr/>
          <p:nvPr/>
        </p:nvSpPr>
        <p:spPr>
          <a:xfrm>
            <a:off x="11196063" y="1329967"/>
            <a:ext cx="694016" cy="476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365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8FBD-FED5-4884-8088-172754EFB049}"/>
              </a:ext>
            </a:extLst>
          </p:cNvPr>
          <p:cNvSpPr>
            <a:spLocks noGrp="1"/>
          </p:cNvSpPr>
          <p:nvPr>
            <p:ph type="title"/>
          </p:nvPr>
        </p:nvSpPr>
        <p:spPr/>
        <p:txBody>
          <a:bodyPr/>
          <a:lstStyle/>
          <a:p>
            <a:r>
              <a:rPr lang="en-US" dirty="0"/>
              <a:t>Concur as a Reviewer/Approver</a:t>
            </a:r>
          </a:p>
        </p:txBody>
      </p:sp>
      <p:sp>
        <p:nvSpPr>
          <p:cNvPr id="3" name="Text Placeholder 2">
            <a:extLst>
              <a:ext uri="{FF2B5EF4-FFF2-40B4-BE49-F238E27FC236}">
                <a16:creationId xmlns:a16="http://schemas.microsoft.com/office/drawing/2014/main" id="{0F805370-7F1F-43F8-990A-BFABB0110462}"/>
              </a:ext>
            </a:extLst>
          </p:cNvPr>
          <p:cNvSpPr>
            <a:spLocks noGrp="1"/>
          </p:cNvSpPr>
          <p:nvPr>
            <p:ph type="body" idx="1"/>
          </p:nvPr>
        </p:nvSpPr>
        <p:spPr/>
        <p:txBody>
          <a:bodyPr/>
          <a:lstStyle/>
          <a:p>
            <a:r>
              <a:rPr lang="en-US" dirty="0"/>
              <a:t>How to!</a:t>
            </a:r>
          </a:p>
        </p:txBody>
      </p:sp>
    </p:spTree>
    <p:extLst>
      <p:ext uri="{BB962C8B-B14F-4D97-AF65-F5344CB8AC3E}">
        <p14:creationId xmlns:p14="http://schemas.microsoft.com/office/powerpoint/2010/main" val="331452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7BFC-26A4-489D-B621-71C514F297CD}"/>
              </a:ext>
            </a:extLst>
          </p:cNvPr>
          <p:cNvSpPr>
            <a:spLocks noGrp="1"/>
          </p:cNvSpPr>
          <p:nvPr>
            <p:ph type="title"/>
          </p:nvPr>
        </p:nvSpPr>
        <p:spPr/>
        <p:txBody>
          <a:bodyPr/>
          <a:lstStyle/>
          <a:p>
            <a:r>
              <a:rPr lang="en-US" dirty="0"/>
              <a:t>How to Review and Approve expense reports</a:t>
            </a:r>
          </a:p>
        </p:txBody>
      </p:sp>
      <p:pic>
        <p:nvPicPr>
          <p:cNvPr id="6" name="Content Placeholder 5">
            <a:extLst>
              <a:ext uri="{FF2B5EF4-FFF2-40B4-BE49-F238E27FC236}">
                <a16:creationId xmlns:a16="http://schemas.microsoft.com/office/drawing/2014/main" id="{C351E0B7-B226-4D97-BEE0-AC3C176D5B2E}"/>
              </a:ext>
            </a:extLst>
          </p:cNvPr>
          <p:cNvPicPr>
            <a:picLocks noGrp="1" noChangeAspect="1"/>
          </p:cNvPicPr>
          <p:nvPr>
            <p:ph idx="1"/>
          </p:nvPr>
        </p:nvPicPr>
        <p:blipFill>
          <a:blip r:embed="rId2"/>
          <a:stretch>
            <a:fillRect/>
          </a:stretch>
        </p:blipFill>
        <p:spPr>
          <a:xfrm>
            <a:off x="6258495" y="1754169"/>
            <a:ext cx="4695825" cy="723900"/>
          </a:xfrm>
          <a:prstGeom prst="rect">
            <a:avLst/>
          </a:prstGeom>
        </p:spPr>
      </p:pic>
      <p:pic>
        <p:nvPicPr>
          <p:cNvPr id="7" name="Picture 6">
            <a:extLst>
              <a:ext uri="{FF2B5EF4-FFF2-40B4-BE49-F238E27FC236}">
                <a16:creationId xmlns:a16="http://schemas.microsoft.com/office/drawing/2014/main" id="{D4F55551-3B74-4042-A565-F2B553D1E6EF}"/>
              </a:ext>
            </a:extLst>
          </p:cNvPr>
          <p:cNvPicPr>
            <a:picLocks noChangeAspect="1"/>
          </p:cNvPicPr>
          <p:nvPr/>
        </p:nvPicPr>
        <p:blipFill>
          <a:blip r:embed="rId3"/>
          <a:stretch>
            <a:fillRect/>
          </a:stretch>
        </p:blipFill>
        <p:spPr>
          <a:xfrm>
            <a:off x="6258495" y="2478069"/>
            <a:ext cx="5067636" cy="3342074"/>
          </a:xfrm>
          <a:prstGeom prst="rect">
            <a:avLst/>
          </a:prstGeom>
        </p:spPr>
      </p:pic>
      <p:sp>
        <p:nvSpPr>
          <p:cNvPr id="9" name="Text Placeholder 4">
            <a:extLst>
              <a:ext uri="{FF2B5EF4-FFF2-40B4-BE49-F238E27FC236}">
                <a16:creationId xmlns:a16="http://schemas.microsoft.com/office/drawing/2014/main" id="{40EF2FE1-30D2-43A5-B7CC-EADB6517FFB9}"/>
              </a:ext>
            </a:extLst>
          </p:cNvPr>
          <p:cNvSpPr txBox="1">
            <a:spLocks/>
          </p:cNvSpPr>
          <p:nvPr/>
        </p:nvSpPr>
        <p:spPr>
          <a:xfrm>
            <a:off x="446314" y="1463346"/>
            <a:ext cx="5306787" cy="44275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2400" b="1"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000" b="1"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b="1"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 an approver, when a team member submits a report you will be notified by:</a:t>
            </a:r>
          </a:p>
          <a:p>
            <a:pPr lvl="1"/>
            <a:r>
              <a:rPr lang="en-US" dirty="0"/>
              <a:t> Work Email (@ketteringhealth.org)</a:t>
            </a:r>
          </a:p>
          <a:p>
            <a:pPr lvl="1"/>
            <a:r>
              <a:rPr lang="en-US" dirty="0"/>
              <a:t>App (if installed)</a:t>
            </a:r>
          </a:p>
          <a:p>
            <a:r>
              <a:rPr lang="en-US" dirty="0"/>
              <a:t>There will be a link in the email that will take you to </a:t>
            </a:r>
            <a:r>
              <a:rPr lang="en-US" dirty="0" err="1"/>
              <a:t>Concur’s</a:t>
            </a:r>
            <a:r>
              <a:rPr lang="en-US" dirty="0"/>
              <a:t> website or you may approve through the Concur App on your phone.</a:t>
            </a:r>
          </a:p>
        </p:txBody>
      </p:sp>
    </p:spTree>
    <p:extLst>
      <p:ext uri="{BB962C8B-B14F-4D97-AF65-F5344CB8AC3E}">
        <p14:creationId xmlns:p14="http://schemas.microsoft.com/office/powerpoint/2010/main" val="83507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0676-EE10-44EE-BB80-5A452D8C6003}"/>
              </a:ext>
            </a:extLst>
          </p:cNvPr>
          <p:cNvSpPr>
            <a:spLocks noGrp="1"/>
          </p:cNvSpPr>
          <p:nvPr>
            <p:ph type="title"/>
          </p:nvPr>
        </p:nvSpPr>
        <p:spPr/>
        <p:txBody>
          <a:bodyPr/>
          <a:lstStyle/>
          <a:p>
            <a:r>
              <a:rPr lang="en-US" dirty="0"/>
              <a:t>Topics Covered</a:t>
            </a:r>
          </a:p>
        </p:txBody>
      </p:sp>
      <p:sp>
        <p:nvSpPr>
          <p:cNvPr id="3" name="Text Placeholder 2">
            <a:extLst>
              <a:ext uri="{FF2B5EF4-FFF2-40B4-BE49-F238E27FC236}">
                <a16:creationId xmlns:a16="http://schemas.microsoft.com/office/drawing/2014/main" id="{F5EDFE2B-D595-4E05-AFD1-A39BF252CA64}"/>
              </a:ext>
            </a:extLst>
          </p:cNvPr>
          <p:cNvSpPr>
            <a:spLocks noGrp="1"/>
          </p:cNvSpPr>
          <p:nvPr>
            <p:ph type="body" idx="1"/>
          </p:nvPr>
        </p:nvSpPr>
        <p:spPr>
          <a:xfrm>
            <a:off x="696686" y="3009708"/>
            <a:ext cx="9666514" cy="3518912"/>
          </a:xfrm>
        </p:spPr>
        <p:txBody>
          <a:bodyPr/>
          <a:lstStyle/>
          <a:p>
            <a:r>
              <a:rPr lang="en-US" dirty="0"/>
              <a:t>Concur Expense Reporting</a:t>
            </a:r>
          </a:p>
          <a:p>
            <a:r>
              <a:rPr lang="en-US" dirty="0"/>
              <a:t>Signing in</a:t>
            </a:r>
          </a:p>
          <a:p>
            <a:r>
              <a:rPr lang="en-US" dirty="0"/>
              <a:t>Creating and Submitting an Expense Report</a:t>
            </a:r>
          </a:p>
          <a:p>
            <a:r>
              <a:rPr lang="en-US" dirty="0"/>
              <a:t>Using the Mobile App</a:t>
            </a:r>
          </a:p>
          <a:p>
            <a:r>
              <a:rPr lang="en-US" dirty="0"/>
              <a:t>Concur Support Desk</a:t>
            </a:r>
          </a:p>
          <a:p>
            <a:r>
              <a:rPr lang="en-US" dirty="0"/>
              <a:t>Concur for Reviewers and Approvers</a:t>
            </a:r>
          </a:p>
          <a:p>
            <a:endParaRPr lang="en-US" dirty="0"/>
          </a:p>
          <a:p>
            <a:endParaRPr lang="en-US" dirty="0"/>
          </a:p>
          <a:p>
            <a:endParaRPr lang="en-US" dirty="0"/>
          </a:p>
        </p:txBody>
      </p:sp>
    </p:spTree>
    <p:extLst>
      <p:ext uri="{BB962C8B-B14F-4D97-AF65-F5344CB8AC3E}">
        <p14:creationId xmlns:p14="http://schemas.microsoft.com/office/powerpoint/2010/main" val="189479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7BFC-26A4-489D-B621-71C514F297CD}"/>
              </a:ext>
            </a:extLst>
          </p:cNvPr>
          <p:cNvSpPr>
            <a:spLocks noGrp="1"/>
          </p:cNvSpPr>
          <p:nvPr>
            <p:ph type="title"/>
          </p:nvPr>
        </p:nvSpPr>
        <p:spPr/>
        <p:txBody>
          <a:bodyPr/>
          <a:lstStyle/>
          <a:p>
            <a:r>
              <a:rPr lang="en-US" u="sng" dirty="0"/>
              <a:t>How to Review and Approve expense reports:</a:t>
            </a:r>
          </a:p>
        </p:txBody>
      </p:sp>
      <p:sp>
        <p:nvSpPr>
          <p:cNvPr id="9" name="Text Placeholder 4">
            <a:extLst>
              <a:ext uri="{FF2B5EF4-FFF2-40B4-BE49-F238E27FC236}">
                <a16:creationId xmlns:a16="http://schemas.microsoft.com/office/drawing/2014/main" id="{40EF2FE1-30D2-43A5-B7CC-EADB6517FFB9}"/>
              </a:ext>
            </a:extLst>
          </p:cNvPr>
          <p:cNvSpPr txBox="1">
            <a:spLocks/>
          </p:cNvSpPr>
          <p:nvPr/>
        </p:nvSpPr>
        <p:spPr>
          <a:xfrm>
            <a:off x="191964" y="1183866"/>
            <a:ext cx="12000035" cy="498598"/>
          </a:xfrm>
          <a:prstGeom prst="rect">
            <a:avLst/>
          </a:prstGeom>
        </p:spPr>
        <p:txBody>
          <a:bodyPr vert="horz" wrap="square" lIns="91440" tIns="0" rIns="91440" bIns="0" rtlCol="0">
            <a:spAutoFit/>
          </a:bodyPr>
          <a:lstStyle>
            <a:lvl1pPr marL="342900" indent="-342900">
              <a:lnSpc>
                <a:spcPct val="90000"/>
              </a:lnSpc>
              <a:spcBef>
                <a:spcPts val="1000"/>
              </a:spcBef>
              <a:buFont typeface="Arial" panose="020B0604020202020204" pitchFamily="34" charset="0"/>
              <a:buChar char="•"/>
              <a:defRPr sz="2000" b="1">
                <a:solidFill>
                  <a:schemeClr val="accent3"/>
                </a:solidFill>
              </a:defRPr>
            </a:lvl1pPr>
            <a:lvl2pPr marL="800100" lvl="1" indent="-342900">
              <a:lnSpc>
                <a:spcPct val="90000"/>
              </a:lnSpc>
              <a:spcBef>
                <a:spcPts val="500"/>
              </a:spcBef>
              <a:buFont typeface="Arial" panose="020B0604020202020204" pitchFamily="34" charset="0"/>
              <a:buChar char="•"/>
              <a:defRPr b="1">
                <a:solidFill>
                  <a:schemeClr val="tx1">
                    <a:tint val="75000"/>
                  </a:schemeClr>
                </a:solidFill>
              </a:defRPr>
            </a:lvl2pPr>
            <a:lvl3pPr marL="1257300" lvl="2" indent="-342900">
              <a:lnSpc>
                <a:spcPct val="90000"/>
              </a:lnSpc>
              <a:spcBef>
                <a:spcPts val="500"/>
              </a:spcBef>
              <a:buFont typeface="Arial" panose="020B0604020202020204" pitchFamily="34" charset="0"/>
              <a:buChar char="•"/>
              <a:defRPr sz="1600" b="1">
                <a:solidFill>
                  <a:schemeClr val="tx1">
                    <a:tint val="75000"/>
                  </a:schemeClr>
                </a:solidFill>
              </a:defRPr>
            </a:lvl3pPr>
            <a:lvl4pPr indent="0">
              <a:lnSpc>
                <a:spcPct val="90000"/>
              </a:lnSpc>
              <a:spcBef>
                <a:spcPts val="500"/>
              </a:spcBef>
              <a:buFont typeface="Arial" panose="020B0604020202020204" pitchFamily="34" charset="0"/>
              <a:buNone/>
              <a:defRPr sz="1600" b="1">
                <a:solidFill>
                  <a:schemeClr val="tx1">
                    <a:tint val="75000"/>
                  </a:schemeClr>
                </a:solidFill>
              </a:defRPr>
            </a:lvl4pPr>
            <a:lvl5pPr indent="0">
              <a:lnSpc>
                <a:spcPct val="90000"/>
              </a:lnSpc>
              <a:spcBef>
                <a:spcPts val="500"/>
              </a:spcBef>
              <a:buFont typeface="Arial" panose="020B0604020202020204" pitchFamily="34" charset="0"/>
              <a:buNone/>
              <a:defRPr sz="1600" b="1">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sz="1800" dirty="0"/>
              <a:t>After signing in to the Concur website you will notice on the home screen a “Required Approvals” with a number other than “00,” indicating the number of reports that require your attention.  Click it!</a:t>
            </a:r>
          </a:p>
        </p:txBody>
      </p:sp>
      <p:pic>
        <p:nvPicPr>
          <p:cNvPr id="3" name="Picture 2">
            <a:extLst>
              <a:ext uri="{FF2B5EF4-FFF2-40B4-BE49-F238E27FC236}">
                <a16:creationId xmlns:a16="http://schemas.microsoft.com/office/drawing/2014/main" id="{70AA9C92-513A-462E-A932-5BDD1C97F740}"/>
              </a:ext>
            </a:extLst>
          </p:cNvPr>
          <p:cNvPicPr>
            <a:picLocks noChangeAspect="1"/>
          </p:cNvPicPr>
          <p:nvPr/>
        </p:nvPicPr>
        <p:blipFill>
          <a:blip r:embed="rId2"/>
          <a:stretch>
            <a:fillRect/>
          </a:stretch>
        </p:blipFill>
        <p:spPr>
          <a:xfrm>
            <a:off x="432707" y="1725668"/>
            <a:ext cx="5160352" cy="781074"/>
          </a:xfrm>
          <a:prstGeom prst="rect">
            <a:avLst/>
          </a:prstGeom>
        </p:spPr>
      </p:pic>
      <p:sp>
        <p:nvSpPr>
          <p:cNvPr id="5" name="Content Placeholder 4">
            <a:extLst>
              <a:ext uri="{FF2B5EF4-FFF2-40B4-BE49-F238E27FC236}">
                <a16:creationId xmlns:a16="http://schemas.microsoft.com/office/drawing/2014/main" id="{7AE2725A-9B0E-4643-90EA-A9B1D88071C1}"/>
              </a:ext>
            </a:extLst>
          </p:cNvPr>
          <p:cNvSpPr>
            <a:spLocks noGrp="1"/>
          </p:cNvSpPr>
          <p:nvPr>
            <p:ph idx="1"/>
          </p:nvPr>
        </p:nvSpPr>
        <p:spPr>
          <a:xfrm>
            <a:off x="191964" y="2581868"/>
            <a:ext cx="9946194" cy="276999"/>
          </a:xfrm>
        </p:spPr>
        <p:txBody>
          <a:bodyPr vert="horz" lIns="91440" tIns="0" rIns="91440" bIns="0" rtlCol="0">
            <a:spAutoFit/>
          </a:bodyPr>
          <a:lstStyle/>
          <a:p>
            <a:pPr marL="342900" indent="-342900">
              <a:lnSpc>
                <a:spcPct val="90000"/>
              </a:lnSpc>
              <a:spcBef>
                <a:spcPts val="1000"/>
              </a:spcBef>
            </a:pPr>
            <a:r>
              <a:rPr lang="en-US" sz="2000" dirty="0">
                <a:solidFill>
                  <a:schemeClr val="accent3"/>
                </a:solidFill>
              </a:rPr>
              <a:t>The next screen shows more detail; Select the report name.</a:t>
            </a:r>
          </a:p>
        </p:txBody>
      </p:sp>
      <p:sp>
        <p:nvSpPr>
          <p:cNvPr id="10" name="Oval 9">
            <a:extLst>
              <a:ext uri="{FF2B5EF4-FFF2-40B4-BE49-F238E27FC236}">
                <a16:creationId xmlns:a16="http://schemas.microsoft.com/office/drawing/2014/main" id="{52CE5375-7F33-4FAB-A842-7F17C3EDFF44}"/>
              </a:ext>
            </a:extLst>
          </p:cNvPr>
          <p:cNvSpPr/>
          <p:nvPr/>
        </p:nvSpPr>
        <p:spPr>
          <a:xfrm>
            <a:off x="4039751" y="2078651"/>
            <a:ext cx="396508" cy="367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chemeClr val="tx1"/>
              </a:solidFill>
            </a:endParaRPr>
          </a:p>
        </p:txBody>
      </p:sp>
      <p:pic>
        <p:nvPicPr>
          <p:cNvPr id="8" name="Picture 7">
            <a:extLst>
              <a:ext uri="{FF2B5EF4-FFF2-40B4-BE49-F238E27FC236}">
                <a16:creationId xmlns:a16="http://schemas.microsoft.com/office/drawing/2014/main" id="{89CD7551-523D-48EF-853E-FE064B191942}"/>
              </a:ext>
            </a:extLst>
          </p:cNvPr>
          <p:cNvPicPr>
            <a:picLocks noChangeAspect="1"/>
          </p:cNvPicPr>
          <p:nvPr/>
        </p:nvPicPr>
        <p:blipFill>
          <a:blip r:embed="rId3"/>
          <a:stretch>
            <a:fillRect/>
          </a:stretch>
        </p:blipFill>
        <p:spPr>
          <a:xfrm>
            <a:off x="432707" y="2889079"/>
            <a:ext cx="4455082" cy="987505"/>
          </a:xfrm>
          <a:prstGeom prst="rect">
            <a:avLst/>
          </a:prstGeom>
        </p:spPr>
      </p:pic>
      <p:cxnSp>
        <p:nvCxnSpPr>
          <p:cNvPr id="14" name="Straight Connector 13">
            <a:extLst>
              <a:ext uri="{FF2B5EF4-FFF2-40B4-BE49-F238E27FC236}">
                <a16:creationId xmlns:a16="http://schemas.microsoft.com/office/drawing/2014/main" id="{8FABD943-2314-4AF3-AC8E-B34DCCDF7D3F}"/>
              </a:ext>
            </a:extLst>
          </p:cNvPr>
          <p:cNvCxnSpPr/>
          <p:nvPr/>
        </p:nvCxnSpPr>
        <p:spPr>
          <a:xfrm flipH="1">
            <a:off x="0" y="250674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07EFFF3-5527-423D-A7E0-C9EFDF1BD9D8}"/>
              </a:ext>
            </a:extLst>
          </p:cNvPr>
          <p:cNvCxnSpPr>
            <a:cxnSpLocks/>
            <a:stCxn id="5" idx="2"/>
          </p:cNvCxnSpPr>
          <p:nvPr/>
        </p:nvCxnSpPr>
        <p:spPr>
          <a:xfrm flipH="1">
            <a:off x="1011115" y="2858867"/>
            <a:ext cx="4153946" cy="924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4A9CBEE2-99AA-49A7-ACC2-12FBBC0ADC6D}"/>
              </a:ext>
            </a:extLst>
          </p:cNvPr>
          <p:cNvSpPr txBox="1">
            <a:spLocks/>
          </p:cNvSpPr>
          <p:nvPr/>
        </p:nvSpPr>
        <p:spPr>
          <a:xfrm>
            <a:off x="191963" y="3997464"/>
            <a:ext cx="10226921" cy="2554033"/>
          </a:xfrm>
          <a:prstGeom prst="rect">
            <a:avLst/>
          </a:prstGeom>
        </p:spPr>
        <p:txBody>
          <a:bodyPr vert="horz" wrap="square" lIns="91440" tIns="0" rIns="91440" bIns="0" rtlCol="0">
            <a:spAutoFit/>
          </a:bodyPr>
          <a:lstStyle>
            <a:defPPr>
              <a:defRPr lang="en-US"/>
            </a:defPPr>
            <a:lvl1pPr marL="342900" indent="-342900">
              <a:lnSpc>
                <a:spcPct val="90000"/>
              </a:lnSpc>
              <a:spcBef>
                <a:spcPts val="1000"/>
              </a:spcBef>
              <a:buFont typeface="Arial" panose="020B0604020202020204" pitchFamily="34" charset="0"/>
              <a:buChar char="•"/>
              <a:defRPr sz="2000" b="1">
                <a:solidFill>
                  <a:schemeClr val="accent3"/>
                </a:solidFill>
              </a:defRPr>
            </a:lvl1pPr>
            <a:lvl2pPr marL="800100" lvl="1" indent="-342900">
              <a:lnSpc>
                <a:spcPct val="90000"/>
              </a:lnSpc>
              <a:spcBef>
                <a:spcPts val="500"/>
              </a:spcBef>
              <a:buFont typeface="Arial" panose="020B0604020202020204" pitchFamily="34" charset="0"/>
              <a:buChar char="•"/>
              <a:defRPr b="1">
                <a:solidFill>
                  <a:schemeClr val="tx1">
                    <a:tint val="75000"/>
                  </a:schemeClr>
                </a:solidFill>
              </a:defRPr>
            </a:lvl2pPr>
            <a:lvl3pPr marL="1257300" lvl="2" indent="-342900">
              <a:lnSpc>
                <a:spcPct val="90000"/>
              </a:lnSpc>
              <a:spcBef>
                <a:spcPts val="500"/>
              </a:spcBef>
              <a:buFont typeface="Arial" panose="020B0604020202020204" pitchFamily="34" charset="0"/>
              <a:buChar char="•"/>
              <a:defRPr sz="1600" b="1">
                <a:solidFill>
                  <a:schemeClr val="tx1">
                    <a:tint val="75000"/>
                  </a:schemeClr>
                </a:solidFill>
              </a:defRPr>
            </a:lvl3pPr>
            <a:lvl4pPr indent="0">
              <a:lnSpc>
                <a:spcPct val="90000"/>
              </a:lnSpc>
              <a:spcBef>
                <a:spcPts val="500"/>
              </a:spcBef>
              <a:buFont typeface="Arial" panose="020B0604020202020204" pitchFamily="34" charset="0"/>
              <a:buNone/>
              <a:defRPr sz="1600" b="1">
                <a:solidFill>
                  <a:schemeClr val="tx1">
                    <a:tint val="75000"/>
                  </a:schemeClr>
                </a:solidFill>
              </a:defRPr>
            </a:lvl4pPr>
            <a:lvl5pPr indent="0">
              <a:lnSpc>
                <a:spcPct val="90000"/>
              </a:lnSpc>
              <a:spcBef>
                <a:spcPts val="500"/>
              </a:spcBef>
              <a:buFont typeface="Arial" panose="020B0604020202020204" pitchFamily="34" charset="0"/>
              <a:buNone/>
              <a:defRPr sz="1600" b="1">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sz="1800" dirty="0"/>
              <a:t>Selecting the report name will bring up the detailed report and expenses that were submitted for reimbursement.  As a reviewer you have the same rights and responsibilities: </a:t>
            </a:r>
          </a:p>
          <a:p>
            <a:pPr lvl="1"/>
            <a:r>
              <a:rPr lang="en-US" sz="1600" dirty="0"/>
              <a:t>Assure the expenses are valid and appropriately coded to the correct cost center.  </a:t>
            </a:r>
          </a:p>
          <a:p>
            <a:pPr lvl="1"/>
            <a:r>
              <a:rPr lang="en-US" sz="1600" dirty="0"/>
              <a:t>Review attached receipts for completeness and validity of submitted expenses.</a:t>
            </a:r>
          </a:p>
          <a:p>
            <a:r>
              <a:rPr lang="en-US" sz="1800" dirty="0"/>
              <a:t>Decision the report: </a:t>
            </a:r>
          </a:p>
          <a:p>
            <a:pPr lvl="1"/>
            <a:r>
              <a:rPr lang="en-US" sz="1600" dirty="0"/>
              <a:t>“Send back” if it needs further information (be sure to follow up w/ employee)</a:t>
            </a:r>
          </a:p>
          <a:p>
            <a:pPr lvl="1"/>
            <a:r>
              <a:rPr lang="en-US" sz="1600" dirty="0"/>
              <a:t>“Approve” if the report is in order and is within your dollar approval threshold.</a:t>
            </a:r>
          </a:p>
          <a:p>
            <a:pPr lvl="1"/>
            <a:r>
              <a:rPr lang="en-US" sz="1600" dirty="0"/>
              <a:t>“Approve and Forward” to your VP or director if the report is above your approval threshold.</a:t>
            </a:r>
          </a:p>
        </p:txBody>
      </p:sp>
      <p:cxnSp>
        <p:nvCxnSpPr>
          <p:cNvPr id="21" name="Straight Connector 20">
            <a:extLst>
              <a:ext uri="{FF2B5EF4-FFF2-40B4-BE49-F238E27FC236}">
                <a16:creationId xmlns:a16="http://schemas.microsoft.com/office/drawing/2014/main" id="{9B315DC5-0C94-402D-B879-E7EE54859907}"/>
              </a:ext>
            </a:extLst>
          </p:cNvPr>
          <p:cNvCxnSpPr/>
          <p:nvPr/>
        </p:nvCxnSpPr>
        <p:spPr>
          <a:xfrm flipH="1">
            <a:off x="0" y="387658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EA5DC03-9820-47A6-878A-4D73D88C80CB}"/>
              </a:ext>
            </a:extLst>
          </p:cNvPr>
          <p:cNvPicPr>
            <a:picLocks noChangeAspect="1"/>
          </p:cNvPicPr>
          <p:nvPr/>
        </p:nvPicPr>
        <p:blipFill>
          <a:blip r:embed="rId4"/>
          <a:stretch>
            <a:fillRect/>
          </a:stretch>
        </p:blipFill>
        <p:spPr>
          <a:xfrm>
            <a:off x="2836059" y="5407434"/>
            <a:ext cx="3200400" cy="266700"/>
          </a:xfrm>
          <a:prstGeom prst="rect">
            <a:avLst/>
          </a:prstGeom>
        </p:spPr>
      </p:pic>
    </p:spTree>
    <p:extLst>
      <p:ext uri="{BB962C8B-B14F-4D97-AF65-F5344CB8AC3E}">
        <p14:creationId xmlns:p14="http://schemas.microsoft.com/office/powerpoint/2010/main" val="63872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8FBD-FED5-4884-8088-172754EFB049}"/>
              </a:ext>
            </a:extLst>
          </p:cNvPr>
          <p:cNvSpPr>
            <a:spLocks noGrp="1"/>
          </p:cNvSpPr>
          <p:nvPr>
            <p:ph type="title"/>
          </p:nvPr>
        </p:nvSpPr>
        <p:spPr/>
        <p:txBody>
          <a:bodyPr/>
          <a:lstStyle/>
          <a:p>
            <a:r>
              <a:rPr lang="en-US" dirty="0"/>
              <a:t>End of Presentation	</a:t>
            </a:r>
          </a:p>
        </p:txBody>
      </p:sp>
      <p:sp>
        <p:nvSpPr>
          <p:cNvPr id="3" name="Text Placeholder 2">
            <a:extLst>
              <a:ext uri="{FF2B5EF4-FFF2-40B4-BE49-F238E27FC236}">
                <a16:creationId xmlns:a16="http://schemas.microsoft.com/office/drawing/2014/main" id="{0F805370-7F1F-43F8-990A-BFABB0110462}"/>
              </a:ext>
            </a:extLst>
          </p:cNvPr>
          <p:cNvSpPr>
            <a:spLocks noGrp="1"/>
          </p:cNvSpPr>
          <p:nvPr>
            <p:ph type="body" idx="1"/>
          </p:nvPr>
        </p:nvSpPr>
        <p:spPr/>
        <p:txBody>
          <a:bodyPr/>
          <a:lstStyle/>
          <a:p>
            <a:r>
              <a:rPr lang="en-US" dirty="0"/>
              <a:t>Thank you for reviewing the Concur training document.</a:t>
            </a:r>
          </a:p>
        </p:txBody>
      </p:sp>
      <p:sp>
        <p:nvSpPr>
          <p:cNvPr id="5" name="Text Placeholder 2">
            <a:extLst>
              <a:ext uri="{FF2B5EF4-FFF2-40B4-BE49-F238E27FC236}">
                <a16:creationId xmlns:a16="http://schemas.microsoft.com/office/drawing/2014/main" id="{12AFF327-1729-4776-B958-5427A88FADCE}"/>
              </a:ext>
            </a:extLst>
          </p:cNvPr>
          <p:cNvSpPr txBox="1">
            <a:spLocks/>
          </p:cNvSpPr>
          <p:nvPr/>
        </p:nvSpPr>
        <p:spPr>
          <a:xfrm>
            <a:off x="696686" y="5652476"/>
            <a:ext cx="4249024" cy="747897"/>
          </a:xfrm>
          <a:prstGeom prst="rect">
            <a:avLst/>
          </a:prstGeom>
        </p:spPr>
        <p:txBody>
          <a:bodyPr vert="horz" wrap="square" lIns="91440" tIns="0" rIns="9144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i="1" dirty="0"/>
              <a:t>A special thank you to the teams and individuals who dedicated time and expertise to this project.  </a:t>
            </a:r>
          </a:p>
        </p:txBody>
      </p:sp>
    </p:spTree>
    <p:extLst>
      <p:ext uri="{BB962C8B-B14F-4D97-AF65-F5344CB8AC3E}">
        <p14:creationId xmlns:p14="http://schemas.microsoft.com/office/powerpoint/2010/main" val="54898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0676-EE10-44EE-BB80-5A452D8C6003}"/>
              </a:ext>
            </a:extLst>
          </p:cNvPr>
          <p:cNvSpPr>
            <a:spLocks noGrp="1"/>
          </p:cNvSpPr>
          <p:nvPr>
            <p:ph type="title"/>
          </p:nvPr>
        </p:nvSpPr>
        <p:spPr/>
        <p:txBody>
          <a:bodyPr/>
          <a:lstStyle/>
          <a:p>
            <a:r>
              <a:rPr lang="en-US" dirty="0"/>
              <a:t>Concur expense reporting software</a:t>
            </a:r>
          </a:p>
        </p:txBody>
      </p:sp>
      <p:sp>
        <p:nvSpPr>
          <p:cNvPr id="3" name="Text Placeholder 2">
            <a:extLst>
              <a:ext uri="{FF2B5EF4-FFF2-40B4-BE49-F238E27FC236}">
                <a16:creationId xmlns:a16="http://schemas.microsoft.com/office/drawing/2014/main" id="{F5EDFE2B-D595-4E05-AFD1-A39BF252CA64}"/>
              </a:ext>
            </a:extLst>
          </p:cNvPr>
          <p:cNvSpPr>
            <a:spLocks noGrp="1"/>
          </p:cNvSpPr>
          <p:nvPr>
            <p:ph type="body" idx="1"/>
          </p:nvPr>
        </p:nvSpPr>
        <p:spPr>
          <a:xfrm>
            <a:off x="696686" y="3009708"/>
            <a:ext cx="9666514" cy="276999"/>
          </a:xfrm>
        </p:spPr>
        <p:txBody>
          <a:bodyPr/>
          <a:lstStyle/>
          <a:p>
            <a:r>
              <a:rPr lang="en-US" dirty="0"/>
              <a:t>What is it?  How can I use this?</a:t>
            </a:r>
          </a:p>
        </p:txBody>
      </p:sp>
    </p:spTree>
    <p:extLst>
      <p:ext uri="{BB962C8B-B14F-4D97-AF65-F5344CB8AC3E}">
        <p14:creationId xmlns:p14="http://schemas.microsoft.com/office/powerpoint/2010/main" val="293912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3E82-860F-4601-8BC4-8AB5343172B5}"/>
              </a:ext>
            </a:extLst>
          </p:cNvPr>
          <p:cNvSpPr>
            <a:spLocks noGrp="1"/>
          </p:cNvSpPr>
          <p:nvPr>
            <p:ph type="title"/>
          </p:nvPr>
        </p:nvSpPr>
        <p:spPr/>
        <p:txBody>
          <a:bodyPr/>
          <a:lstStyle/>
          <a:p>
            <a:r>
              <a:rPr lang="en-US" dirty="0"/>
              <a:t>Expense Reports Then vs. Now</a:t>
            </a:r>
          </a:p>
        </p:txBody>
      </p:sp>
      <p:sp>
        <p:nvSpPr>
          <p:cNvPr id="3" name="Text Placeholder 2">
            <a:extLst>
              <a:ext uri="{FF2B5EF4-FFF2-40B4-BE49-F238E27FC236}">
                <a16:creationId xmlns:a16="http://schemas.microsoft.com/office/drawing/2014/main" id="{A8A96C24-B4C0-4098-87D3-E4AE6F059CE0}"/>
              </a:ext>
            </a:extLst>
          </p:cNvPr>
          <p:cNvSpPr>
            <a:spLocks noGrp="1"/>
          </p:cNvSpPr>
          <p:nvPr>
            <p:ph type="body" sz="quarter" idx="3"/>
          </p:nvPr>
        </p:nvSpPr>
        <p:spPr>
          <a:xfrm>
            <a:off x="5753101" y="1433755"/>
            <a:ext cx="5922502" cy="487003"/>
          </a:xfrm>
        </p:spPr>
        <p:txBody>
          <a:bodyPr>
            <a:normAutofit fontScale="92500"/>
          </a:bodyPr>
          <a:lstStyle/>
          <a:p>
            <a:r>
              <a:rPr lang="en-US" dirty="0"/>
              <a:t>New: Concur Online and Mobile expense reports</a:t>
            </a:r>
          </a:p>
        </p:txBody>
      </p:sp>
      <p:sp>
        <p:nvSpPr>
          <p:cNvPr id="5" name="Text Placeholder 4">
            <a:extLst>
              <a:ext uri="{FF2B5EF4-FFF2-40B4-BE49-F238E27FC236}">
                <a16:creationId xmlns:a16="http://schemas.microsoft.com/office/drawing/2014/main" id="{00FA6C7A-AC4C-455E-9F09-3AD2A04573A6}"/>
              </a:ext>
            </a:extLst>
          </p:cNvPr>
          <p:cNvSpPr>
            <a:spLocks noGrp="1"/>
          </p:cNvSpPr>
          <p:nvPr>
            <p:ph type="body" idx="1"/>
          </p:nvPr>
        </p:nvSpPr>
        <p:spPr>
          <a:xfrm>
            <a:off x="1257299" y="1433755"/>
            <a:ext cx="4171028" cy="487003"/>
          </a:xfrm>
        </p:spPr>
        <p:txBody>
          <a:bodyPr/>
          <a:lstStyle/>
          <a:p>
            <a:r>
              <a:rPr lang="en-US" dirty="0"/>
              <a:t>Old: Excel based reports         -&gt;</a:t>
            </a:r>
          </a:p>
        </p:txBody>
      </p:sp>
      <p:pic>
        <p:nvPicPr>
          <p:cNvPr id="7" name="Content Placeholder 6">
            <a:extLst>
              <a:ext uri="{FF2B5EF4-FFF2-40B4-BE49-F238E27FC236}">
                <a16:creationId xmlns:a16="http://schemas.microsoft.com/office/drawing/2014/main" id="{048585B2-7E8C-44B9-9CE9-C4A0626DDD4C}"/>
              </a:ext>
            </a:extLst>
          </p:cNvPr>
          <p:cNvPicPr>
            <a:picLocks noGrp="1" noChangeAspect="1"/>
          </p:cNvPicPr>
          <p:nvPr>
            <p:ph sz="half" idx="2"/>
          </p:nvPr>
        </p:nvPicPr>
        <p:blipFill>
          <a:blip r:embed="rId2"/>
          <a:stretch>
            <a:fillRect/>
          </a:stretch>
        </p:blipFill>
        <p:spPr>
          <a:xfrm>
            <a:off x="1257299" y="2496447"/>
            <a:ext cx="3961135" cy="3337576"/>
          </a:xfrm>
          <a:prstGeom prst="rect">
            <a:avLst/>
          </a:prstGeom>
        </p:spPr>
      </p:pic>
      <p:pic>
        <p:nvPicPr>
          <p:cNvPr id="11" name="Content Placeholder 10">
            <a:extLst>
              <a:ext uri="{FF2B5EF4-FFF2-40B4-BE49-F238E27FC236}">
                <a16:creationId xmlns:a16="http://schemas.microsoft.com/office/drawing/2014/main" id="{0FE29B86-99A5-4AA8-A884-C28B87FE6FF7}"/>
              </a:ext>
            </a:extLst>
          </p:cNvPr>
          <p:cNvPicPr>
            <a:picLocks noGrp="1" noChangeAspect="1"/>
          </p:cNvPicPr>
          <p:nvPr>
            <p:ph sz="quarter" idx="4"/>
          </p:nvPr>
        </p:nvPicPr>
        <p:blipFill>
          <a:blip r:embed="rId3"/>
          <a:stretch>
            <a:fillRect/>
          </a:stretch>
        </p:blipFill>
        <p:spPr>
          <a:xfrm>
            <a:off x="5753101" y="2412874"/>
            <a:ext cx="5181600" cy="2524369"/>
          </a:xfrm>
          <a:prstGeom prst="rect">
            <a:avLst/>
          </a:prstGeom>
        </p:spPr>
      </p:pic>
    </p:spTree>
    <p:extLst>
      <p:ext uri="{BB962C8B-B14F-4D97-AF65-F5344CB8AC3E}">
        <p14:creationId xmlns:p14="http://schemas.microsoft.com/office/powerpoint/2010/main" val="60478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0676-EE10-44EE-BB80-5A452D8C6003}"/>
              </a:ext>
            </a:extLst>
          </p:cNvPr>
          <p:cNvSpPr>
            <a:spLocks noGrp="1"/>
          </p:cNvSpPr>
          <p:nvPr>
            <p:ph type="title"/>
          </p:nvPr>
        </p:nvSpPr>
        <p:spPr/>
        <p:txBody>
          <a:bodyPr/>
          <a:lstStyle/>
          <a:p>
            <a:r>
              <a:rPr lang="en-US" dirty="0"/>
              <a:t>Signing in to Concur</a:t>
            </a:r>
          </a:p>
        </p:txBody>
      </p:sp>
      <p:sp>
        <p:nvSpPr>
          <p:cNvPr id="3" name="Text Placeholder 2">
            <a:extLst>
              <a:ext uri="{FF2B5EF4-FFF2-40B4-BE49-F238E27FC236}">
                <a16:creationId xmlns:a16="http://schemas.microsoft.com/office/drawing/2014/main" id="{F5EDFE2B-D595-4E05-AFD1-A39BF252CA64}"/>
              </a:ext>
            </a:extLst>
          </p:cNvPr>
          <p:cNvSpPr>
            <a:spLocks noGrp="1"/>
          </p:cNvSpPr>
          <p:nvPr>
            <p:ph type="body" idx="1"/>
          </p:nvPr>
        </p:nvSpPr>
        <p:spPr/>
        <p:txBody>
          <a:bodyPr/>
          <a:lstStyle/>
          <a:p>
            <a:r>
              <a:rPr lang="en-US" dirty="0"/>
              <a:t>User Name and Password</a:t>
            </a:r>
          </a:p>
        </p:txBody>
      </p:sp>
    </p:spTree>
    <p:extLst>
      <p:ext uri="{BB962C8B-B14F-4D97-AF65-F5344CB8AC3E}">
        <p14:creationId xmlns:p14="http://schemas.microsoft.com/office/powerpoint/2010/main" val="112536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6316-6B8D-48FC-AE87-F4707781DD62}"/>
              </a:ext>
            </a:extLst>
          </p:cNvPr>
          <p:cNvSpPr>
            <a:spLocks noGrp="1"/>
          </p:cNvSpPr>
          <p:nvPr>
            <p:ph type="title"/>
          </p:nvPr>
        </p:nvSpPr>
        <p:spPr>
          <a:xfrm>
            <a:off x="648929" y="629266"/>
            <a:ext cx="3651467" cy="1676603"/>
          </a:xfrm>
        </p:spPr>
        <p:txBody>
          <a:bodyPr>
            <a:normAutofit/>
          </a:bodyPr>
          <a:lstStyle/>
          <a:p>
            <a:r>
              <a:rPr lang="en-US" dirty="0"/>
              <a:t>Sign in screen:</a:t>
            </a:r>
          </a:p>
        </p:txBody>
      </p:sp>
      <p:sp>
        <p:nvSpPr>
          <p:cNvPr id="8" name="Content Placeholder 7">
            <a:extLst>
              <a:ext uri="{FF2B5EF4-FFF2-40B4-BE49-F238E27FC236}">
                <a16:creationId xmlns:a16="http://schemas.microsoft.com/office/drawing/2014/main" id="{A918BE85-505F-4CB6-BCD5-1A7EE52E0552}"/>
              </a:ext>
            </a:extLst>
          </p:cNvPr>
          <p:cNvSpPr>
            <a:spLocks noGrp="1"/>
          </p:cNvSpPr>
          <p:nvPr>
            <p:ph idx="1"/>
          </p:nvPr>
        </p:nvSpPr>
        <p:spPr>
          <a:xfrm>
            <a:off x="648930" y="2438400"/>
            <a:ext cx="4199907" cy="3785419"/>
          </a:xfrm>
        </p:spPr>
        <p:txBody>
          <a:bodyPr>
            <a:normAutofit lnSpcReduction="10000"/>
          </a:bodyPr>
          <a:lstStyle/>
          <a:p>
            <a:r>
              <a:rPr lang="en-US" sz="1800" dirty="0"/>
              <a:t>Navigate your web browser to:</a:t>
            </a:r>
          </a:p>
          <a:p>
            <a:pPr lvl="1"/>
            <a:r>
              <a:rPr lang="en-US" sz="1400" dirty="0"/>
              <a:t>www.concur.com</a:t>
            </a:r>
          </a:p>
          <a:p>
            <a:r>
              <a:rPr lang="en-US" sz="1800" dirty="0"/>
              <a:t>User name is your KHN email address:</a:t>
            </a:r>
          </a:p>
          <a:p>
            <a:pPr lvl="1"/>
            <a:r>
              <a:rPr lang="en-US" sz="1400" dirty="0"/>
              <a:t>Ex: </a:t>
            </a:r>
            <a:r>
              <a:rPr lang="en-US" sz="1400" dirty="0">
                <a:hlinkClick r:id="rId2"/>
              </a:rPr>
              <a:t>Andy.Hill@ketteringhealth.org</a:t>
            </a:r>
            <a:endParaRPr lang="en-US" sz="1400" dirty="0"/>
          </a:p>
          <a:p>
            <a:pPr lvl="1"/>
            <a:r>
              <a:rPr lang="en-US" sz="1400" dirty="0"/>
              <a:t>Password: welcome</a:t>
            </a:r>
          </a:p>
          <a:p>
            <a:r>
              <a:rPr lang="en-US" sz="1800" dirty="0"/>
              <a:t>Change your password once you have access.  The system will immediately prompt you to change it upon sign-in.</a:t>
            </a:r>
          </a:p>
        </p:txBody>
      </p:sp>
      <p:pic>
        <p:nvPicPr>
          <p:cNvPr id="4" name="Content Placeholder 3">
            <a:extLst>
              <a:ext uri="{FF2B5EF4-FFF2-40B4-BE49-F238E27FC236}">
                <a16:creationId xmlns:a16="http://schemas.microsoft.com/office/drawing/2014/main" id="{AC658854-CE28-48A8-9D30-89FA7BBED932}"/>
              </a:ext>
            </a:extLst>
          </p:cNvPr>
          <p:cNvPicPr>
            <a:picLocks noChangeAspect="1"/>
          </p:cNvPicPr>
          <p:nvPr/>
        </p:nvPicPr>
        <p:blipFill rotWithShape="1">
          <a:blip r:embed="rId3"/>
          <a:srcRect l="1296" t="6222" r="-1" b="15628"/>
          <a:stretch/>
        </p:blipFill>
        <p:spPr>
          <a:xfrm>
            <a:off x="4736892" y="221110"/>
            <a:ext cx="7455108" cy="6415780"/>
          </a:xfrm>
          <a:prstGeom prst="rect">
            <a:avLst/>
          </a:prstGeom>
          <a:effectLst/>
        </p:spPr>
      </p:pic>
    </p:spTree>
    <p:extLst>
      <p:ext uri="{BB962C8B-B14F-4D97-AF65-F5344CB8AC3E}">
        <p14:creationId xmlns:p14="http://schemas.microsoft.com/office/powerpoint/2010/main" val="256903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5DB4-6CE6-4B53-894E-D342D3BED517}"/>
              </a:ext>
            </a:extLst>
          </p:cNvPr>
          <p:cNvSpPr>
            <a:spLocks noGrp="1"/>
          </p:cNvSpPr>
          <p:nvPr>
            <p:ph type="title"/>
          </p:nvPr>
        </p:nvSpPr>
        <p:spPr/>
        <p:txBody>
          <a:bodyPr/>
          <a:lstStyle/>
          <a:p>
            <a:r>
              <a:rPr lang="en-US" dirty="0"/>
              <a:t>Changing your Default Password</a:t>
            </a:r>
          </a:p>
        </p:txBody>
      </p:sp>
      <p:sp>
        <p:nvSpPr>
          <p:cNvPr id="3" name="Text Placeholder 2">
            <a:extLst>
              <a:ext uri="{FF2B5EF4-FFF2-40B4-BE49-F238E27FC236}">
                <a16:creationId xmlns:a16="http://schemas.microsoft.com/office/drawing/2014/main" id="{54F1E744-0110-4AB8-BE70-EA4F8902E0F8}"/>
              </a:ext>
            </a:extLst>
          </p:cNvPr>
          <p:cNvSpPr>
            <a:spLocks noGrp="1"/>
          </p:cNvSpPr>
          <p:nvPr>
            <p:ph type="body" sz="quarter" idx="3"/>
          </p:nvPr>
        </p:nvSpPr>
        <p:spPr/>
        <p:txBody>
          <a:bodyPr/>
          <a:lstStyle/>
          <a:p>
            <a:r>
              <a:rPr lang="en-US" dirty="0"/>
              <a:t>Password continued…</a:t>
            </a:r>
          </a:p>
        </p:txBody>
      </p:sp>
      <p:pic>
        <p:nvPicPr>
          <p:cNvPr id="8" name="Content Placeholder 7">
            <a:extLst>
              <a:ext uri="{FF2B5EF4-FFF2-40B4-BE49-F238E27FC236}">
                <a16:creationId xmlns:a16="http://schemas.microsoft.com/office/drawing/2014/main" id="{D1AAB8B4-A5D1-4609-8821-A6E99508A984}"/>
              </a:ext>
            </a:extLst>
          </p:cNvPr>
          <p:cNvPicPr>
            <a:picLocks noGrp="1" noChangeAspect="1"/>
          </p:cNvPicPr>
          <p:nvPr>
            <p:ph sz="quarter" idx="4"/>
          </p:nvPr>
        </p:nvPicPr>
        <p:blipFill>
          <a:blip r:embed="rId2"/>
          <a:stretch>
            <a:fillRect/>
          </a:stretch>
        </p:blipFill>
        <p:spPr>
          <a:xfrm>
            <a:off x="7016669" y="2149475"/>
            <a:ext cx="4026061" cy="4040188"/>
          </a:xfrm>
          <a:prstGeom prst="rect">
            <a:avLst/>
          </a:prstGeom>
        </p:spPr>
      </p:pic>
      <p:sp>
        <p:nvSpPr>
          <p:cNvPr id="5" name="Text Placeholder 4">
            <a:extLst>
              <a:ext uri="{FF2B5EF4-FFF2-40B4-BE49-F238E27FC236}">
                <a16:creationId xmlns:a16="http://schemas.microsoft.com/office/drawing/2014/main" id="{D5764561-F308-4E1D-A7A7-F4D0943F850B}"/>
              </a:ext>
            </a:extLst>
          </p:cNvPr>
          <p:cNvSpPr>
            <a:spLocks noGrp="1"/>
          </p:cNvSpPr>
          <p:nvPr>
            <p:ph type="body" idx="1"/>
          </p:nvPr>
        </p:nvSpPr>
        <p:spPr/>
        <p:txBody>
          <a:bodyPr>
            <a:normAutofit/>
          </a:bodyPr>
          <a:lstStyle/>
          <a:p>
            <a:r>
              <a:rPr lang="en-US" dirty="0"/>
              <a:t>Retrieving and Changing your Password</a:t>
            </a:r>
          </a:p>
        </p:txBody>
      </p:sp>
      <p:pic>
        <p:nvPicPr>
          <p:cNvPr id="7" name="Content Placeholder 6">
            <a:extLst>
              <a:ext uri="{FF2B5EF4-FFF2-40B4-BE49-F238E27FC236}">
                <a16:creationId xmlns:a16="http://schemas.microsoft.com/office/drawing/2014/main" id="{8E46C2ED-FEBD-490C-8FCB-042E28976B7A}"/>
              </a:ext>
            </a:extLst>
          </p:cNvPr>
          <p:cNvPicPr>
            <a:picLocks noGrp="1" noChangeAspect="1"/>
          </p:cNvPicPr>
          <p:nvPr>
            <p:ph sz="half" idx="2"/>
          </p:nvPr>
        </p:nvPicPr>
        <p:blipFill>
          <a:blip r:embed="rId3"/>
          <a:stretch>
            <a:fillRect/>
          </a:stretch>
        </p:blipFill>
        <p:spPr>
          <a:xfrm>
            <a:off x="1549233" y="2149475"/>
            <a:ext cx="3100722" cy="4040188"/>
          </a:xfrm>
          <a:prstGeom prst="rect">
            <a:avLst/>
          </a:prstGeom>
        </p:spPr>
      </p:pic>
    </p:spTree>
    <p:extLst>
      <p:ext uri="{BB962C8B-B14F-4D97-AF65-F5344CB8AC3E}">
        <p14:creationId xmlns:p14="http://schemas.microsoft.com/office/powerpoint/2010/main" val="84862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5DB4-6CE6-4B53-894E-D342D3BED517}"/>
              </a:ext>
            </a:extLst>
          </p:cNvPr>
          <p:cNvSpPr>
            <a:spLocks noGrp="1"/>
          </p:cNvSpPr>
          <p:nvPr>
            <p:ph type="title"/>
          </p:nvPr>
        </p:nvSpPr>
        <p:spPr/>
        <p:txBody>
          <a:bodyPr/>
          <a:lstStyle/>
          <a:p>
            <a:r>
              <a:rPr lang="en-US" dirty="0"/>
              <a:t>Updating your Profile </a:t>
            </a:r>
            <a:r>
              <a:rPr lang="en-US" sz="2000" dirty="0"/>
              <a:t>(mostly optional)</a:t>
            </a:r>
            <a:endParaRPr lang="en-US" dirty="0"/>
          </a:p>
        </p:txBody>
      </p:sp>
      <p:sp>
        <p:nvSpPr>
          <p:cNvPr id="3" name="Text Placeholder 2">
            <a:extLst>
              <a:ext uri="{FF2B5EF4-FFF2-40B4-BE49-F238E27FC236}">
                <a16:creationId xmlns:a16="http://schemas.microsoft.com/office/drawing/2014/main" id="{54F1E744-0110-4AB8-BE70-EA4F8902E0F8}"/>
              </a:ext>
            </a:extLst>
          </p:cNvPr>
          <p:cNvSpPr>
            <a:spLocks noGrp="1"/>
          </p:cNvSpPr>
          <p:nvPr>
            <p:ph type="body" sz="quarter" idx="3"/>
          </p:nvPr>
        </p:nvSpPr>
        <p:spPr/>
        <p:txBody>
          <a:bodyPr/>
          <a:lstStyle/>
          <a:p>
            <a:r>
              <a:rPr lang="en-US" dirty="0"/>
              <a:t>Profile continued…</a:t>
            </a:r>
          </a:p>
        </p:txBody>
      </p:sp>
      <p:sp>
        <p:nvSpPr>
          <p:cNvPr id="5" name="Text Placeholder 4">
            <a:extLst>
              <a:ext uri="{FF2B5EF4-FFF2-40B4-BE49-F238E27FC236}">
                <a16:creationId xmlns:a16="http://schemas.microsoft.com/office/drawing/2014/main" id="{D5764561-F308-4E1D-A7A7-F4D0943F850B}"/>
              </a:ext>
            </a:extLst>
          </p:cNvPr>
          <p:cNvSpPr>
            <a:spLocks noGrp="1"/>
          </p:cNvSpPr>
          <p:nvPr>
            <p:ph type="body" idx="1"/>
          </p:nvPr>
        </p:nvSpPr>
        <p:spPr/>
        <p:txBody>
          <a:bodyPr>
            <a:normAutofit/>
          </a:bodyPr>
          <a:lstStyle/>
          <a:p>
            <a:r>
              <a:rPr lang="en-US" dirty="0"/>
              <a:t>Profile settings</a:t>
            </a:r>
          </a:p>
        </p:txBody>
      </p:sp>
      <p:pic>
        <p:nvPicPr>
          <p:cNvPr id="10" name="Content Placeholder 9">
            <a:extLst>
              <a:ext uri="{FF2B5EF4-FFF2-40B4-BE49-F238E27FC236}">
                <a16:creationId xmlns:a16="http://schemas.microsoft.com/office/drawing/2014/main" id="{FDEA7092-D987-4F7B-A13E-742A9E3F483E}"/>
              </a:ext>
            </a:extLst>
          </p:cNvPr>
          <p:cNvPicPr>
            <a:picLocks noGrp="1" noChangeAspect="1"/>
          </p:cNvPicPr>
          <p:nvPr>
            <p:ph sz="half" idx="2"/>
          </p:nvPr>
        </p:nvPicPr>
        <p:blipFill>
          <a:blip r:embed="rId2"/>
          <a:stretch>
            <a:fillRect/>
          </a:stretch>
        </p:blipFill>
        <p:spPr>
          <a:xfrm>
            <a:off x="1286036" y="2149475"/>
            <a:ext cx="3627115" cy="4040188"/>
          </a:xfrm>
          <a:prstGeom prst="rect">
            <a:avLst/>
          </a:prstGeom>
        </p:spPr>
      </p:pic>
      <p:pic>
        <p:nvPicPr>
          <p:cNvPr id="13" name="Content Placeholder 12">
            <a:extLst>
              <a:ext uri="{FF2B5EF4-FFF2-40B4-BE49-F238E27FC236}">
                <a16:creationId xmlns:a16="http://schemas.microsoft.com/office/drawing/2014/main" id="{5C9231D6-2073-4D85-8999-098AB466633A}"/>
              </a:ext>
            </a:extLst>
          </p:cNvPr>
          <p:cNvPicPr>
            <a:picLocks noGrp="1" noChangeAspect="1"/>
          </p:cNvPicPr>
          <p:nvPr>
            <p:ph sz="quarter" idx="4"/>
          </p:nvPr>
        </p:nvPicPr>
        <p:blipFill>
          <a:blip r:embed="rId3"/>
          <a:stretch>
            <a:fillRect/>
          </a:stretch>
        </p:blipFill>
        <p:spPr>
          <a:xfrm>
            <a:off x="6438900" y="2389526"/>
            <a:ext cx="5181600" cy="3560085"/>
          </a:xfrm>
          <a:prstGeom prst="rect">
            <a:avLst/>
          </a:prstGeom>
        </p:spPr>
      </p:pic>
    </p:spTree>
    <p:extLst>
      <p:ext uri="{BB962C8B-B14F-4D97-AF65-F5344CB8AC3E}">
        <p14:creationId xmlns:p14="http://schemas.microsoft.com/office/powerpoint/2010/main" val="208446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D584-964F-435A-89C5-6DF31282ADEC}"/>
              </a:ext>
            </a:extLst>
          </p:cNvPr>
          <p:cNvSpPr>
            <a:spLocks noGrp="1"/>
          </p:cNvSpPr>
          <p:nvPr>
            <p:ph type="title"/>
          </p:nvPr>
        </p:nvSpPr>
        <p:spPr/>
        <p:txBody>
          <a:bodyPr/>
          <a:lstStyle/>
          <a:p>
            <a:r>
              <a:rPr lang="en-US" dirty="0"/>
              <a:t>Creating an Expense Report</a:t>
            </a:r>
          </a:p>
        </p:txBody>
      </p:sp>
      <p:sp>
        <p:nvSpPr>
          <p:cNvPr id="3" name="Text Placeholder 2">
            <a:extLst>
              <a:ext uri="{FF2B5EF4-FFF2-40B4-BE49-F238E27FC236}">
                <a16:creationId xmlns:a16="http://schemas.microsoft.com/office/drawing/2014/main" id="{52BA976F-8212-4029-9FE8-13B195BF63EF}"/>
              </a:ext>
            </a:extLst>
          </p:cNvPr>
          <p:cNvSpPr>
            <a:spLocks noGrp="1"/>
          </p:cNvSpPr>
          <p:nvPr>
            <p:ph type="body" idx="1"/>
          </p:nvPr>
        </p:nvSpPr>
        <p:spPr/>
        <p:txBody>
          <a:bodyPr/>
          <a:lstStyle/>
          <a:p>
            <a:r>
              <a:rPr lang="en-US" dirty="0"/>
              <a:t>How to!</a:t>
            </a:r>
          </a:p>
        </p:txBody>
      </p:sp>
    </p:spTree>
    <p:extLst>
      <p:ext uri="{BB962C8B-B14F-4D97-AF65-F5344CB8AC3E}">
        <p14:creationId xmlns:p14="http://schemas.microsoft.com/office/powerpoint/2010/main" val="1873008906"/>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E11898F-50E2-3E47-AB95-F4D794BDE8A1}" vid="{F62F5EBA-E26E-2242-A197-00628A605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1aa9069-1ce4-426d-bb64-2560011045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919E8FD5D594E8AD2F8D10A07B3A6" ma:contentTypeVersion="12" ma:contentTypeDescription="Create a new document." ma:contentTypeScope="" ma:versionID="067f291c20781e843274526f4f5c6278">
  <xsd:schema xmlns:xsd="http://www.w3.org/2001/XMLSchema" xmlns:xs="http://www.w3.org/2001/XMLSchema" xmlns:p="http://schemas.microsoft.com/office/2006/metadata/properties" xmlns:ns3="d1aa9069-1ce4-426d-bb64-256001104525" xmlns:ns4="4c0f0486-daff-4bef-b31a-60318e213486" targetNamespace="http://schemas.microsoft.com/office/2006/metadata/properties" ma:root="true" ma:fieldsID="24e39fd4aa4c43880b62d138f9170a9d" ns3:_="" ns4:_="">
    <xsd:import namespace="d1aa9069-1ce4-426d-bb64-256001104525"/>
    <xsd:import namespace="4c0f0486-daff-4bef-b31a-60318e2134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a9069-1ce4-426d-bb64-256001104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0f0486-daff-4bef-b31a-60318e2134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2.xml><?xml version="1.0" encoding="utf-8"?>
<ds:datastoreItem xmlns:ds="http://schemas.openxmlformats.org/officeDocument/2006/customXml" ds:itemID="{599B7651-08C1-49A1-AFE9-4E4CD342176D}">
  <ds:schemaRefs>
    <ds:schemaRef ds:uri="http://schemas.microsoft.com/office/2006/documentManagement/types"/>
    <ds:schemaRef ds:uri="http://schemas.microsoft.com/office/infopath/2007/PartnerControls"/>
    <ds:schemaRef ds:uri="4c0f0486-daff-4bef-b31a-60318e213486"/>
    <ds:schemaRef ds:uri="http://purl.org/dc/elements/1.1/"/>
    <ds:schemaRef ds:uri="http://schemas.microsoft.com/office/2006/metadata/properties"/>
    <ds:schemaRef ds:uri="d1aa9069-1ce4-426d-bb64-25600110452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DBA1220-B01D-4CF7-9038-F48219272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a9069-1ce4-426d-bb64-256001104525"/>
    <ds:schemaRef ds:uri="4c0f0486-daff-4bef-b31a-60318e213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Office Theme</vt:lpstr>
      <vt:lpstr>Concur Expense Reporting August 2020</vt:lpstr>
      <vt:lpstr>Topics Covered</vt:lpstr>
      <vt:lpstr>Concur expense reporting software</vt:lpstr>
      <vt:lpstr>Expense Reports Then vs. Now</vt:lpstr>
      <vt:lpstr>Signing in to Concur</vt:lpstr>
      <vt:lpstr>Sign in screen:</vt:lpstr>
      <vt:lpstr>Changing your Default Password</vt:lpstr>
      <vt:lpstr>Updating your Profile (mostly optional)</vt:lpstr>
      <vt:lpstr>Creating an Expense Report</vt:lpstr>
      <vt:lpstr>Creating an Expense Report:   Start a report then add expenses</vt:lpstr>
      <vt:lpstr>Expenses cont.</vt:lpstr>
      <vt:lpstr>Submitting your completed report</vt:lpstr>
      <vt:lpstr>Using the Mobile App (SAP Concur)</vt:lpstr>
      <vt:lpstr>Mobile App training</vt:lpstr>
      <vt:lpstr>Mobile App training: consider trying the App first before working through these guides.  They are exhaustive and the App is relatively intuitive to use.</vt:lpstr>
      <vt:lpstr>Concur Support Desk</vt:lpstr>
      <vt:lpstr>Concur Support Desk</vt:lpstr>
      <vt:lpstr>Concur as a Reviewer/Approver</vt:lpstr>
      <vt:lpstr>How to Review and Approve expense reports</vt:lpstr>
      <vt:lpstr>How to Review and Approve expense reports:</vt:lpstr>
      <vt:lpstr>End of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2020-07-23T19:45:10Z</dcterms:created>
  <dcterms:modified xsi:type="dcterms:W3CDTF">2020-07-31T21:45:29Z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0x0101006DF919E8FD5D594E8AD2F8D10A07B3A6</vt:lpwstr>
  </property>
</Properties>
</file>